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73" r:id="rId1"/>
  </p:sldMasterIdLst>
  <p:notesMasterIdLst>
    <p:notesMasterId r:id="rId58"/>
  </p:notesMasterIdLst>
  <p:handoutMasterIdLst>
    <p:handoutMasterId r:id="rId59"/>
  </p:handoutMasterIdLst>
  <p:sldIdLst>
    <p:sldId id="256" r:id="rId2"/>
    <p:sldId id="677" r:id="rId3"/>
    <p:sldId id="655" r:id="rId4"/>
    <p:sldId id="656" r:id="rId5"/>
    <p:sldId id="678" r:id="rId6"/>
    <p:sldId id="654" r:id="rId7"/>
    <p:sldId id="666" r:id="rId8"/>
    <p:sldId id="644" r:id="rId9"/>
    <p:sldId id="645" r:id="rId10"/>
    <p:sldId id="648" r:id="rId11"/>
    <p:sldId id="649" r:id="rId12"/>
    <p:sldId id="650" r:id="rId13"/>
    <p:sldId id="651" r:id="rId14"/>
    <p:sldId id="652" r:id="rId15"/>
    <p:sldId id="653" r:id="rId16"/>
    <p:sldId id="716" r:id="rId17"/>
    <p:sldId id="585" r:id="rId18"/>
    <p:sldId id="586" r:id="rId19"/>
    <p:sldId id="620" r:id="rId20"/>
    <p:sldId id="628" r:id="rId21"/>
    <p:sldId id="629" r:id="rId22"/>
    <p:sldId id="669" r:id="rId23"/>
    <p:sldId id="670" r:id="rId24"/>
    <p:sldId id="671" r:id="rId25"/>
    <p:sldId id="672" r:id="rId26"/>
    <p:sldId id="673" r:id="rId27"/>
    <p:sldId id="674" r:id="rId28"/>
    <p:sldId id="675" r:id="rId29"/>
    <p:sldId id="676" r:id="rId30"/>
    <p:sldId id="679" r:id="rId31"/>
    <p:sldId id="698" r:id="rId32"/>
    <p:sldId id="699" r:id="rId33"/>
    <p:sldId id="704" r:id="rId34"/>
    <p:sldId id="682" r:id="rId35"/>
    <p:sldId id="687" r:id="rId36"/>
    <p:sldId id="705" r:id="rId37"/>
    <p:sldId id="667" r:id="rId38"/>
    <p:sldId id="717" r:id="rId39"/>
    <p:sldId id="718" r:id="rId40"/>
    <p:sldId id="719" r:id="rId41"/>
    <p:sldId id="720" r:id="rId42"/>
    <p:sldId id="721" r:id="rId43"/>
    <p:sldId id="722" r:id="rId44"/>
    <p:sldId id="723" r:id="rId45"/>
    <p:sldId id="724" r:id="rId46"/>
    <p:sldId id="725" r:id="rId47"/>
    <p:sldId id="726" r:id="rId48"/>
    <p:sldId id="727" r:id="rId49"/>
    <p:sldId id="728" r:id="rId50"/>
    <p:sldId id="729" r:id="rId51"/>
    <p:sldId id="730" r:id="rId52"/>
    <p:sldId id="731" r:id="rId53"/>
    <p:sldId id="732" r:id="rId54"/>
    <p:sldId id="733" r:id="rId55"/>
    <p:sldId id="734" r:id="rId56"/>
    <p:sldId id="735" r:id="rId57"/>
  </p:sldIdLst>
  <p:sldSz cx="9144000" cy="6858000" type="screen4x3"/>
  <p:notesSz cx="6858000" cy="9144000"/>
  <p:defaultTextStyle>
    <a:defPPr>
      <a:defRPr lang="en-US"/>
    </a:defPPr>
    <a:lvl1pPr algn="l" rtl="0" eaLnBrk="0" fontAlgn="base" hangingPunct="0">
      <a:spcBef>
        <a:spcPct val="0"/>
      </a:spcBef>
      <a:spcAft>
        <a:spcPct val="0"/>
      </a:spcAft>
      <a:defRPr sz="2000" kern="1200">
        <a:solidFill>
          <a:schemeClr val="tx1"/>
        </a:solidFill>
        <a:latin typeface="Geneva" pitchFamily="-112" charset="0"/>
        <a:ea typeface="+mn-ea"/>
        <a:cs typeface="+mn-cs"/>
      </a:defRPr>
    </a:lvl1pPr>
    <a:lvl2pPr marL="457200" algn="l" rtl="0" eaLnBrk="0" fontAlgn="base" hangingPunct="0">
      <a:spcBef>
        <a:spcPct val="0"/>
      </a:spcBef>
      <a:spcAft>
        <a:spcPct val="0"/>
      </a:spcAft>
      <a:defRPr sz="2000" kern="1200">
        <a:solidFill>
          <a:schemeClr val="tx1"/>
        </a:solidFill>
        <a:latin typeface="Geneva" pitchFamily="-112" charset="0"/>
        <a:ea typeface="+mn-ea"/>
        <a:cs typeface="+mn-cs"/>
      </a:defRPr>
    </a:lvl2pPr>
    <a:lvl3pPr marL="914400" algn="l" rtl="0" eaLnBrk="0" fontAlgn="base" hangingPunct="0">
      <a:spcBef>
        <a:spcPct val="0"/>
      </a:spcBef>
      <a:spcAft>
        <a:spcPct val="0"/>
      </a:spcAft>
      <a:defRPr sz="2000" kern="1200">
        <a:solidFill>
          <a:schemeClr val="tx1"/>
        </a:solidFill>
        <a:latin typeface="Geneva" pitchFamily="-112" charset="0"/>
        <a:ea typeface="+mn-ea"/>
        <a:cs typeface="+mn-cs"/>
      </a:defRPr>
    </a:lvl3pPr>
    <a:lvl4pPr marL="1371600" algn="l" rtl="0" eaLnBrk="0" fontAlgn="base" hangingPunct="0">
      <a:spcBef>
        <a:spcPct val="0"/>
      </a:spcBef>
      <a:spcAft>
        <a:spcPct val="0"/>
      </a:spcAft>
      <a:defRPr sz="2000" kern="1200">
        <a:solidFill>
          <a:schemeClr val="tx1"/>
        </a:solidFill>
        <a:latin typeface="Geneva" pitchFamily="-112" charset="0"/>
        <a:ea typeface="+mn-ea"/>
        <a:cs typeface="+mn-cs"/>
      </a:defRPr>
    </a:lvl4pPr>
    <a:lvl5pPr marL="1828800" algn="l" rtl="0" eaLnBrk="0" fontAlgn="base" hangingPunct="0">
      <a:spcBef>
        <a:spcPct val="0"/>
      </a:spcBef>
      <a:spcAft>
        <a:spcPct val="0"/>
      </a:spcAft>
      <a:defRPr sz="2000" kern="1200">
        <a:solidFill>
          <a:schemeClr val="tx1"/>
        </a:solidFill>
        <a:latin typeface="Geneva" pitchFamily="-112" charset="0"/>
        <a:ea typeface="+mn-ea"/>
        <a:cs typeface="+mn-cs"/>
      </a:defRPr>
    </a:lvl5pPr>
    <a:lvl6pPr marL="2286000" algn="l" defTabSz="457200" rtl="0" eaLnBrk="1" latinLnBrk="0" hangingPunct="1">
      <a:defRPr sz="2000" kern="1200">
        <a:solidFill>
          <a:schemeClr val="tx1"/>
        </a:solidFill>
        <a:latin typeface="Geneva" pitchFamily="-112" charset="0"/>
        <a:ea typeface="+mn-ea"/>
        <a:cs typeface="+mn-cs"/>
      </a:defRPr>
    </a:lvl6pPr>
    <a:lvl7pPr marL="2743200" algn="l" defTabSz="457200" rtl="0" eaLnBrk="1" latinLnBrk="0" hangingPunct="1">
      <a:defRPr sz="2000" kern="1200">
        <a:solidFill>
          <a:schemeClr val="tx1"/>
        </a:solidFill>
        <a:latin typeface="Geneva" pitchFamily="-112" charset="0"/>
        <a:ea typeface="+mn-ea"/>
        <a:cs typeface="+mn-cs"/>
      </a:defRPr>
    </a:lvl7pPr>
    <a:lvl8pPr marL="3200400" algn="l" defTabSz="457200" rtl="0" eaLnBrk="1" latinLnBrk="0" hangingPunct="1">
      <a:defRPr sz="2000" kern="1200">
        <a:solidFill>
          <a:schemeClr val="tx1"/>
        </a:solidFill>
        <a:latin typeface="Geneva" pitchFamily="-112" charset="0"/>
        <a:ea typeface="+mn-ea"/>
        <a:cs typeface="+mn-cs"/>
      </a:defRPr>
    </a:lvl8pPr>
    <a:lvl9pPr marL="3657600" algn="l" defTabSz="457200" rtl="0" eaLnBrk="1" latinLnBrk="0" hangingPunct="1">
      <a:defRPr sz="2000" kern="1200">
        <a:solidFill>
          <a:schemeClr val="tx1"/>
        </a:solidFill>
        <a:latin typeface="Geneva" pitchFamily="-112"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FF7C80"/>
    <a:srgbClr val="323232"/>
    <a:srgbClr val="787878"/>
    <a:srgbClr val="B4B4B4"/>
    <a:srgbClr val="DCDCDC"/>
    <a:srgbClr val="FF00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36" autoAdjust="0"/>
    <p:restoredTop sz="85625" autoAdjust="0"/>
  </p:normalViewPr>
  <p:slideViewPr>
    <p:cSldViewPr snapToGrid="0" snapToObjects="1">
      <p:cViewPr varScale="1">
        <p:scale>
          <a:sx n="114" d="100"/>
          <a:sy n="114" d="100"/>
        </p:scale>
        <p:origin x="-120" y="-5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09" d="100"/>
          <a:sy n="109" d="100"/>
        </p:scale>
        <p:origin x="-2144"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handoutMaster" Target="handoutMasters/handout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interSettings" Target="printerSettings/printerSettings1.bin"/><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luck:Documents:Research:Boot%20Camp:Lectures:Figs:Electrode%20Interactions%20and%20Normalization.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luck:Documents:Research:Boot%20Camp:Lectures:Figs:Electrode%20Interactions%20and%20Normalization.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luck:Documents:Research:Boot%20Camp:Lectures:Figs:Electrode%20Interactions%20and%20Normalizati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Sheet1!$A$2</c:f>
              <c:strCache>
                <c:ptCount val="1"/>
                <c:pt idx="0">
                  <c:v>Fz</c:v>
                </c:pt>
              </c:strCache>
            </c:strRef>
          </c:tx>
          <c:spPr>
            <a:solidFill>
              <a:srgbClr val="0000FF"/>
            </a:solidFill>
          </c:spPr>
          <c:invertIfNegative val="0"/>
          <c:cat>
            <c:strRef>
              <c:f>Sheet1!$B$1:$D$1</c:f>
              <c:strCache>
                <c:ptCount val="3"/>
                <c:pt idx="0">
                  <c:v>Condition A</c:v>
                </c:pt>
                <c:pt idx="1">
                  <c:v>Condition B</c:v>
                </c:pt>
                <c:pt idx="2">
                  <c:v>Condition C</c:v>
                </c:pt>
              </c:strCache>
            </c:strRef>
          </c:cat>
          <c:val>
            <c:numRef>
              <c:f>Sheet1!$B$2:$D$2</c:f>
              <c:numCache>
                <c:formatCode>General</c:formatCode>
                <c:ptCount val="3"/>
                <c:pt idx="0">
                  <c:v>1.0</c:v>
                </c:pt>
                <c:pt idx="1">
                  <c:v>1.5</c:v>
                </c:pt>
                <c:pt idx="2">
                  <c:v>2.0</c:v>
                </c:pt>
              </c:numCache>
            </c:numRef>
          </c:val>
        </c:ser>
        <c:ser>
          <c:idx val="1"/>
          <c:order val="1"/>
          <c:tx>
            <c:strRef>
              <c:f>Sheet1!$A$3</c:f>
              <c:strCache>
                <c:ptCount val="1"/>
                <c:pt idx="0">
                  <c:v>Cz</c:v>
                </c:pt>
              </c:strCache>
            </c:strRef>
          </c:tx>
          <c:spPr>
            <a:solidFill>
              <a:srgbClr val="FF0000"/>
            </a:solidFill>
          </c:spPr>
          <c:invertIfNegative val="0"/>
          <c:cat>
            <c:strRef>
              <c:f>Sheet1!$B$1:$D$1</c:f>
              <c:strCache>
                <c:ptCount val="3"/>
                <c:pt idx="0">
                  <c:v>Condition A</c:v>
                </c:pt>
                <c:pt idx="1">
                  <c:v>Condition B</c:v>
                </c:pt>
                <c:pt idx="2">
                  <c:v>Condition C</c:v>
                </c:pt>
              </c:strCache>
            </c:strRef>
          </c:cat>
          <c:val>
            <c:numRef>
              <c:f>Sheet1!$B$3:$D$3</c:f>
              <c:numCache>
                <c:formatCode>General</c:formatCode>
                <c:ptCount val="3"/>
                <c:pt idx="0">
                  <c:v>1.5</c:v>
                </c:pt>
                <c:pt idx="1">
                  <c:v>2.25</c:v>
                </c:pt>
                <c:pt idx="2">
                  <c:v>2.5</c:v>
                </c:pt>
              </c:numCache>
            </c:numRef>
          </c:val>
        </c:ser>
        <c:ser>
          <c:idx val="2"/>
          <c:order val="2"/>
          <c:tx>
            <c:strRef>
              <c:f>Sheet1!$A$4</c:f>
              <c:strCache>
                <c:ptCount val="1"/>
                <c:pt idx="0">
                  <c:v>Pz</c:v>
                </c:pt>
              </c:strCache>
            </c:strRef>
          </c:tx>
          <c:spPr>
            <a:solidFill>
              <a:srgbClr val="008000"/>
            </a:solidFill>
          </c:spPr>
          <c:invertIfNegative val="0"/>
          <c:cat>
            <c:strRef>
              <c:f>Sheet1!$B$1:$D$1</c:f>
              <c:strCache>
                <c:ptCount val="3"/>
                <c:pt idx="0">
                  <c:v>Condition A</c:v>
                </c:pt>
                <c:pt idx="1">
                  <c:v>Condition B</c:v>
                </c:pt>
                <c:pt idx="2">
                  <c:v>Condition C</c:v>
                </c:pt>
              </c:strCache>
            </c:strRef>
          </c:cat>
          <c:val>
            <c:numRef>
              <c:f>Sheet1!$B$4:$D$4</c:f>
              <c:numCache>
                <c:formatCode>General</c:formatCode>
                <c:ptCount val="3"/>
                <c:pt idx="0">
                  <c:v>2.0</c:v>
                </c:pt>
                <c:pt idx="1">
                  <c:v>3.0</c:v>
                </c:pt>
                <c:pt idx="2">
                  <c:v>3.0</c:v>
                </c:pt>
              </c:numCache>
            </c:numRef>
          </c:val>
        </c:ser>
        <c:dLbls>
          <c:showLegendKey val="0"/>
          <c:showVal val="0"/>
          <c:showCatName val="0"/>
          <c:showSerName val="0"/>
          <c:showPercent val="0"/>
          <c:showBubbleSize val="0"/>
        </c:dLbls>
        <c:gapWidth val="150"/>
        <c:axId val="-2099892376"/>
        <c:axId val="-2099675400"/>
      </c:barChart>
      <c:catAx>
        <c:axId val="-2099892376"/>
        <c:scaling>
          <c:orientation val="minMax"/>
        </c:scaling>
        <c:delete val="0"/>
        <c:axPos val="b"/>
        <c:majorTickMark val="out"/>
        <c:minorTickMark val="none"/>
        <c:tickLblPos val="nextTo"/>
        <c:spPr>
          <a:ln w="25400">
            <a:solidFill>
              <a:schemeClr val="tx1"/>
            </a:solidFill>
          </a:ln>
        </c:spPr>
        <c:txPr>
          <a:bodyPr/>
          <a:lstStyle/>
          <a:p>
            <a:pPr>
              <a:defRPr sz="1200"/>
            </a:pPr>
            <a:endParaRPr lang="en-US"/>
          </a:p>
        </c:txPr>
        <c:crossAx val="-2099675400"/>
        <c:crossesAt val="-0.5"/>
        <c:auto val="1"/>
        <c:lblAlgn val="ctr"/>
        <c:lblOffset val="100"/>
        <c:noMultiLvlLbl val="0"/>
      </c:catAx>
      <c:valAx>
        <c:axId val="-2099675400"/>
        <c:scaling>
          <c:orientation val="minMax"/>
          <c:max val="3.0"/>
          <c:min val="0.0"/>
        </c:scaling>
        <c:delete val="0"/>
        <c:axPos val="l"/>
        <c:numFmt formatCode="General" sourceLinked="1"/>
        <c:majorTickMark val="out"/>
        <c:minorTickMark val="none"/>
        <c:tickLblPos val="nextTo"/>
        <c:spPr>
          <a:ln w="25400">
            <a:solidFill>
              <a:schemeClr val="tx1"/>
            </a:solidFill>
          </a:ln>
        </c:spPr>
        <c:txPr>
          <a:bodyPr/>
          <a:lstStyle/>
          <a:p>
            <a:pPr>
              <a:defRPr sz="1200"/>
            </a:pPr>
            <a:endParaRPr lang="en-US"/>
          </a:p>
        </c:txPr>
        <c:crossAx val="-2099892376"/>
        <c:crosses val="autoZero"/>
        <c:crossBetween val="between"/>
      </c:valAx>
    </c:plotArea>
    <c:legend>
      <c:legendPos val="r"/>
      <c:layout/>
      <c:overlay val="0"/>
      <c:txPr>
        <a:bodyPr/>
        <a:lstStyle/>
        <a:p>
          <a:pPr>
            <a:defRPr sz="1400"/>
          </a:pPr>
          <a:endParaRPr lang="en-US"/>
        </a:p>
      </c:tx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Sheet1!$A$2</c:f>
              <c:strCache>
                <c:ptCount val="1"/>
                <c:pt idx="0">
                  <c:v>Fz</c:v>
                </c:pt>
              </c:strCache>
            </c:strRef>
          </c:tx>
          <c:spPr>
            <a:solidFill>
              <a:srgbClr val="0000FF"/>
            </a:solidFill>
          </c:spPr>
          <c:invertIfNegative val="0"/>
          <c:cat>
            <c:strRef>
              <c:f>Sheet1!$B$1:$D$1</c:f>
              <c:strCache>
                <c:ptCount val="3"/>
                <c:pt idx="0">
                  <c:v>Condition A</c:v>
                </c:pt>
                <c:pt idx="1">
                  <c:v>Condition B</c:v>
                </c:pt>
                <c:pt idx="2">
                  <c:v>Condition C</c:v>
                </c:pt>
              </c:strCache>
            </c:strRef>
          </c:cat>
          <c:val>
            <c:numRef>
              <c:f>Sheet1!$B$2:$D$2</c:f>
              <c:numCache>
                <c:formatCode>General</c:formatCode>
                <c:ptCount val="3"/>
                <c:pt idx="0">
                  <c:v>1.0</c:v>
                </c:pt>
                <c:pt idx="1">
                  <c:v>1.5</c:v>
                </c:pt>
                <c:pt idx="2">
                  <c:v>2.0</c:v>
                </c:pt>
              </c:numCache>
            </c:numRef>
          </c:val>
        </c:ser>
        <c:ser>
          <c:idx val="1"/>
          <c:order val="1"/>
          <c:tx>
            <c:strRef>
              <c:f>Sheet1!$A$3</c:f>
              <c:strCache>
                <c:ptCount val="1"/>
                <c:pt idx="0">
                  <c:v>Cz</c:v>
                </c:pt>
              </c:strCache>
            </c:strRef>
          </c:tx>
          <c:spPr>
            <a:solidFill>
              <a:srgbClr val="FF0000"/>
            </a:solidFill>
          </c:spPr>
          <c:invertIfNegative val="0"/>
          <c:cat>
            <c:strRef>
              <c:f>Sheet1!$B$1:$D$1</c:f>
              <c:strCache>
                <c:ptCount val="3"/>
                <c:pt idx="0">
                  <c:v>Condition A</c:v>
                </c:pt>
                <c:pt idx="1">
                  <c:v>Condition B</c:v>
                </c:pt>
                <c:pt idx="2">
                  <c:v>Condition C</c:v>
                </c:pt>
              </c:strCache>
            </c:strRef>
          </c:cat>
          <c:val>
            <c:numRef>
              <c:f>Sheet1!$B$3:$D$3</c:f>
              <c:numCache>
                <c:formatCode>General</c:formatCode>
                <c:ptCount val="3"/>
                <c:pt idx="0">
                  <c:v>1.5</c:v>
                </c:pt>
                <c:pt idx="1">
                  <c:v>2.25</c:v>
                </c:pt>
                <c:pt idx="2">
                  <c:v>2.5</c:v>
                </c:pt>
              </c:numCache>
            </c:numRef>
          </c:val>
        </c:ser>
        <c:ser>
          <c:idx val="2"/>
          <c:order val="2"/>
          <c:tx>
            <c:strRef>
              <c:f>Sheet1!$A$4</c:f>
              <c:strCache>
                <c:ptCount val="1"/>
                <c:pt idx="0">
                  <c:v>Pz</c:v>
                </c:pt>
              </c:strCache>
            </c:strRef>
          </c:tx>
          <c:spPr>
            <a:solidFill>
              <a:srgbClr val="008000"/>
            </a:solidFill>
          </c:spPr>
          <c:invertIfNegative val="0"/>
          <c:cat>
            <c:strRef>
              <c:f>Sheet1!$B$1:$D$1</c:f>
              <c:strCache>
                <c:ptCount val="3"/>
                <c:pt idx="0">
                  <c:v>Condition A</c:v>
                </c:pt>
                <c:pt idx="1">
                  <c:v>Condition B</c:v>
                </c:pt>
                <c:pt idx="2">
                  <c:v>Condition C</c:v>
                </c:pt>
              </c:strCache>
            </c:strRef>
          </c:cat>
          <c:val>
            <c:numRef>
              <c:f>Sheet1!$B$4:$D$4</c:f>
              <c:numCache>
                <c:formatCode>General</c:formatCode>
                <c:ptCount val="3"/>
                <c:pt idx="0">
                  <c:v>2.0</c:v>
                </c:pt>
                <c:pt idx="1">
                  <c:v>3.0</c:v>
                </c:pt>
                <c:pt idx="2">
                  <c:v>3.0</c:v>
                </c:pt>
              </c:numCache>
            </c:numRef>
          </c:val>
        </c:ser>
        <c:dLbls>
          <c:showLegendKey val="0"/>
          <c:showVal val="0"/>
          <c:showCatName val="0"/>
          <c:showSerName val="0"/>
          <c:showPercent val="0"/>
          <c:showBubbleSize val="0"/>
        </c:dLbls>
        <c:gapWidth val="150"/>
        <c:axId val="-2116777032"/>
        <c:axId val="-2116534520"/>
      </c:barChart>
      <c:catAx>
        <c:axId val="-2116777032"/>
        <c:scaling>
          <c:orientation val="minMax"/>
        </c:scaling>
        <c:delete val="0"/>
        <c:axPos val="b"/>
        <c:majorTickMark val="out"/>
        <c:minorTickMark val="none"/>
        <c:tickLblPos val="nextTo"/>
        <c:spPr>
          <a:ln w="25400">
            <a:solidFill>
              <a:schemeClr val="tx1"/>
            </a:solidFill>
          </a:ln>
        </c:spPr>
        <c:txPr>
          <a:bodyPr/>
          <a:lstStyle/>
          <a:p>
            <a:pPr>
              <a:defRPr sz="1200"/>
            </a:pPr>
            <a:endParaRPr lang="en-US"/>
          </a:p>
        </c:txPr>
        <c:crossAx val="-2116534520"/>
        <c:crossesAt val="-0.5"/>
        <c:auto val="1"/>
        <c:lblAlgn val="ctr"/>
        <c:lblOffset val="100"/>
        <c:noMultiLvlLbl val="0"/>
      </c:catAx>
      <c:valAx>
        <c:axId val="-2116534520"/>
        <c:scaling>
          <c:orientation val="minMax"/>
          <c:max val="3.0"/>
          <c:min val="0.0"/>
        </c:scaling>
        <c:delete val="0"/>
        <c:axPos val="l"/>
        <c:numFmt formatCode="General" sourceLinked="1"/>
        <c:majorTickMark val="out"/>
        <c:minorTickMark val="none"/>
        <c:tickLblPos val="nextTo"/>
        <c:spPr>
          <a:ln w="25400">
            <a:solidFill>
              <a:schemeClr val="tx1"/>
            </a:solidFill>
          </a:ln>
        </c:spPr>
        <c:txPr>
          <a:bodyPr/>
          <a:lstStyle/>
          <a:p>
            <a:pPr>
              <a:defRPr sz="1200"/>
            </a:pPr>
            <a:endParaRPr lang="en-US"/>
          </a:p>
        </c:txPr>
        <c:crossAx val="-2116777032"/>
        <c:crosses val="autoZero"/>
        <c:crossBetween val="between"/>
      </c:valAx>
    </c:plotArea>
    <c:legend>
      <c:legendPos val="r"/>
      <c:layout/>
      <c:overlay val="0"/>
      <c:txPr>
        <a:bodyPr/>
        <a:lstStyle/>
        <a:p>
          <a:pPr>
            <a:defRPr sz="1400"/>
          </a:pPr>
          <a:endParaRPr lang="en-US"/>
        </a:p>
      </c:tx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Sheet1!$A$11</c:f>
              <c:strCache>
                <c:ptCount val="1"/>
                <c:pt idx="0">
                  <c:v>Fz</c:v>
                </c:pt>
              </c:strCache>
            </c:strRef>
          </c:tx>
          <c:spPr>
            <a:solidFill>
              <a:srgbClr val="0000FF"/>
            </a:solidFill>
          </c:spPr>
          <c:invertIfNegative val="0"/>
          <c:cat>
            <c:strRef>
              <c:f>Sheet1!$B$10:$D$10</c:f>
              <c:strCache>
                <c:ptCount val="3"/>
                <c:pt idx="0">
                  <c:v>Condition A</c:v>
                </c:pt>
                <c:pt idx="1">
                  <c:v>Condition B</c:v>
                </c:pt>
                <c:pt idx="2">
                  <c:v>Condition C</c:v>
                </c:pt>
              </c:strCache>
            </c:strRef>
          </c:cat>
          <c:val>
            <c:numRef>
              <c:f>Sheet1!$B$11:$D$11</c:f>
              <c:numCache>
                <c:formatCode>General</c:formatCode>
                <c:ptCount val="3"/>
                <c:pt idx="0">
                  <c:v>0.371390676354104</c:v>
                </c:pt>
                <c:pt idx="1">
                  <c:v>0.371390676354104</c:v>
                </c:pt>
                <c:pt idx="2">
                  <c:v>0.455842305838552</c:v>
                </c:pt>
              </c:numCache>
            </c:numRef>
          </c:val>
        </c:ser>
        <c:ser>
          <c:idx val="1"/>
          <c:order val="1"/>
          <c:tx>
            <c:strRef>
              <c:f>Sheet1!$A$12</c:f>
              <c:strCache>
                <c:ptCount val="1"/>
                <c:pt idx="0">
                  <c:v>Cz</c:v>
                </c:pt>
              </c:strCache>
            </c:strRef>
          </c:tx>
          <c:spPr>
            <a:solidFill>
              <a:srgbClr val="FF0000"/>
            </a:solidFill>
          </c:spPr>
          <c:invertIfNegative val="0"/>
          <c:cat>
            <c:strRef>
              <c:f>Sheet1!$B$10:$D$10</c:f>
              <c:strCache>
                <c:ptCount val="3"/>
                <c:pt idx="0">
                  <c:v>Condition A</c:v>
                </c:pt>
                <c:pt idx="1">
                  <c:v>Condition B</c:v>
                </c:pt>
                <c:pt idx="2">
                  <c:v>Condition C</c:v>
                </c:pt>
              </c:strCache>
            </c:strRef>
          </c:cat>
          <c:val>
            <c:numRef>
              <c:f>Sheet1!$B$12:$D$12</c:f>
              <c:numCache>
                <c:formatCode>General</c:formatCode>
                <c:ptCount val="3"/>
                <c:pt idx="0">
                  <c:v>0.557086014531156</c:v>
                </c:pt>
                <c:pt idx="1">
                  <c:v>0.557086014531156</c:v>
                </c:pt>
                <c:pt idx="2">
                  <c:v>0.56980288229819</c:v>
                </c:pt>
              </c:numCache>
            </c:numRef>
          </c:val>
        </c:ser>
        <c:ser>
          <c:idx val="2"/>
          <c:order val="2"/>
          <c:tx>
            <c:strRef>
              <c:f>Sheet1!$A$13</c:f>
              <c:strCache>
                <c:ptCount val="1"/>
                <c:pt idx="0">
                  <c:v>Pz</c:v>
                </c:pt>
              </c:strCache>
            </c:strRef>
          </c:tx>
          <c:spPr>
            <a:solidFill>
              <a:srgbClr val="008000"/>
            </a:solidFill>
          </c:spPr>
          <c:invertIfNegative val="0"/>
          <c:cat>
            <c:strRef>
              <c:f>Sheet1!$B$10:$D$10</c:f>
              <c:strCache>
                <c:ptCount val="3"/>
                <c:pt idx="0">
                  <c:v>Condition A</c:v>
                </c:pt>
                <c:pt idx="1">
                  <c:v>Condition B</c:v>
                </c:pt>
                <c:pt idx="2">
                  <c:v>Condition C</c:v>
                </c:pt>
              </c:strCache>
            </c:strRef>
          </c:cat>
          <c:val>
            <c:numRef>
              <c:f>Sheet1!$B$13:$D$13</c:f>
              <c:numCache>
                <c:formatCode>General</c:formatCode>
                <c:ptCount val="3"/>
                <c:pt idx="0">
                  <c:v>0.742781352708207</c:v>
                </c:pt>
                <c:pt idx="1">
                  <c:v>0.742781352708207</c:v>
                </c:pt>
                <c:pt idx="2">
                  <c:v>0.683763458757828</c:v>
                </c:pt>
              </c:numCache>
            </c:numRef>
          </c:val>
        </c:ser>
        <c:dLbls>
          <c:showLegendKey val="0"/>
          <c:showVal val="0"/>
          <c:showCatName val="0"/>
          <c:showSerName val="0"/>
          <c:showPercent val="0"/>
          <c:showBubbleSize val="0"/>
        </c:dLbls>
        <c:gapWidth val="150"/>
        <c:axId val="-2116251560"/>
        <c:axId val="2111376776"/>
      </c:barChart>
      <c:catAx>
        <c:axId val="-2116251560"/>
        <c:scaling>
          <c:orientation val="minMax"/>
        </c:scaling>
        <c:delete val="0"/>
        <c:axPos val="b"/>
        <c:majorTickMark val="out"/>
        <c:minorTickMark val="none"/>
        <c:tickLblPos val="nextTo"/>
        <c:spPr>
          <a:ln w="25400">
            <a:solidFill>
              <a:schemeClr val="tx1"/>
            </a:solidFill>
          </a:ln>
        </c:spPr>
        <c:txPr>
          <a:bodyPr/>
          <a:lstStyle/>
          <a:p>
            <a:pPr>
              <a:defRPr sz="1200"/>
            </a:pPr>
            <a:endParaRPr lang="en-US"/>
          </a:p>
        </c:txPr>
        <c:crossAx val="2111376776"/>
        <c:crossesAt val="-0.5"/>
        <c:auto val="1"/>
        <c:lblAlgn val="ctr"/>
        <c:lblOffset val="100"/>
        <c:noMultiLvlLbl val="0"/>
      </c:catAx>
      <c:valAx>
        <c:axId val="2111376776"/>
        <c:scaling>
          <c:orientation val="minMax"/>
          <c:max val="1.0"/>
          <c:min val="0.0"/>
        </c:scaling>
        <c:delete val="0"/>
        <c:axPos val="l"/>
        <c:numFmt formatCode="General" sourceLinked="1"/>
        <c:majorTickMark val="out"/>
        <c:minorTickMark val="none"/>
        <c:tickLblPos val="nextTo"/>
        <c:spPr>
          <a:ln w="25400">
            <a:solidFill>
              <a:schemeClr val="tx1"/>
            </a:solidFill>
          </a:ln>
        </c:spPr>
        <c:txPr>
          <a:bodyPr/>
          <a:lstStyle/>
          <a:p>
            <a:pPr>
              <a:defRPr sz="1200"/>
            </a:pPr>
            <a:endParaRPr lang="en-US"/>
          </a:p>
        </c:txPr>
        <c:crossAx val="-2116251560"/>
        <c:crosses val="autoZero"/>
        <c:crossBetween val="between"/>
        <c:majorUnit val="0.1"/>
      </c:valAx>
    </c:plotArea>
    <c:legend>
      <c:legendPos val="r"/>
      <c:layout/>
      <c:overlay val="0"/>
      <c:txPr>
        <a:bodyPr/>
        <a:lstStyle/>
        <a:p>
          <a:pPr>
            <a:defRPr sz="1400"/>
          </a:pPr>
          <a:endParaRPr lang="en-US"/>
        </a:p>
      </c:txPr>
    </c:legend>
    <c:plotVisOnly val="1"/>
    <c:dispBlanksAs val="gap"/>
    <c:showDLblsOverMax val="0"/>
  </c:chart>
  <c:spPr>
    <a:solidFill>
      <a:schemeClr val="bg1"/>
    </a:solidFill>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defRPr sz="1000">
                <a:latin typeface="Times" pitchFamily="-112" charset="0"/>
              </a:defRPr>
            </a:lvl1pPr>
          </a:lstStyle>
          <a:p>
            <a:endParaRPr lang="en-US"/>
          </a:p>
        </p:txBody>
      </p:sp>
      <p:sp>
        <p:nvSpPr>
          <p:cNvPr id="36867" name="Rectangle 3"/>
          <p:cNvSpPr>
            <a:spLocks noGrp="1" noChangeArrowheads="1"/>
          </p:cNvSpPr>
          <p:nvPr>
            <p:ph type="dt" sz="quarter"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sz="1200">
                <a:latin typeface="Times" pitchFamily="-112" charset="0"/>
              </a:defRPr>
            </a:lvl1pPr>
          </a:lstStyle>
          <a:p>
            <a:endParaRPr lang="en-US"/>
          </a:p>
        </p:txBody>
      </p:sp>
      <p:sp>
        <p:nvSpPr>
          <p:cNvPr id="36869" name="Rectangle 5"/>
          <p:cNvSpPr>
            <a:spLocks noGrp="1" noChangeArrowheads="1"/>
          </p:cNvSpPr>
          <p:nvPr>
            <p:ph type="sldNum" sz="quarter" idx="3"/>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sz="1000">
                <a:latin typeface="Times" pitchFamily="-112" charset="0"/>
              </a:defRPr>
            </a:lvl1pPr>
          </a:lstStyle>
          <a:p>
            <a:fld id="{8B08CB3D-1900-9C48-852A-858E54A9063C}" type="slidenum">
              <a:rPr lang="en-US"/>
              <a:pPr/>
              <a:t>‹#›</a:t>
            </a:fld>
            <a:endParaRPr lang="en-US" sz="1200"/>
          </a:p>
        </p:txBody>
      </p:sp>
      <p:sp>
        <p:nvSpPr>
          <p:cNvPr id="36870" name="Rectangle 6"/>
          <p:cNvSpPr>
            <a:spLocks noGrp="1" noChangeArrowheads="1"/>
          </p:cNvSpPr>
          <p:nvPr/>
        </p:nvSpPr>
        <p:spPr bwMode="auto">
          <a:xfrm>
            <a:off x="0" y="8683625"/>
            <a:ext cx="2971800" cy="457200"/>
          </a:xfrm>
          <a:prstGeom prst="rect">
            <a:avLst/>
          </a:prstGeom>
          <a:noFill/>
          <a:ln w="12700" cap="sq">
            <a:noFill/>
            <a:miter lim="800000"/>
            <a:headEnd type="none" w="sm" len="sm"/>
            <a:tailEnd type="none" w="sm" len="sm"/>
          </a:ln>
          <a:effectLst/>
        </p:spPr>
        <p:txBody>
          <a:bodyPr anchor="b">
            <a:prstTxWarp prst="textNoShape">
              <a:avLst/>
            </a:prstTxWarp>
          </a:bodyPr>
          <a:lstStyle/>
          <a:p>
            <a:r>
              <a:rPr lang="en-US" sz="1000">
                <a:latin typeface="Times" pitchFamily="-112" charset="0"/>
                <a:ea typeface="ＭＳ Ｐゴシック" pitchFamily="-112" charset="-128"/>
                <a:cs typeface="ＭＳ Ｐゴシック" pitchFamily="-112" charset="-128"/>
              </a:rPr>
              <a:t>ERP Boot Camp</a:t>
            </a:r>
          </a:p>
          <a:p>
            <a:r>
              <a:rPr lang="en-US" sz="1000">
                <a:latin typeface="Times" pitchFamily="-112" charset="0"/>
                <a:ea typeface="ＭＳ Ｐゴシック" pitchFamily="-112" charset="-128"/>
                <a:cs typeface="ＭＳ Ｐゴシック" pitchFamily="-112" charset="-128"/>
              </a:rPr>
              <a:t>© S. J. Luck, All rights reserved</a:t>
            </a:r>
            <a:endParaRPr lang="en-US" sz="1200">
              <a:latin typeface="Times" pitchFamily="-112" charset="0"/>
              <a:ea typeface="ＭＳ Ｐゴシック" pitchFamily="-112" charset="-128"/>
              <a:cs typeface="ＭＳ Ｐゴシック" pitchFamily="-112" charset="-128"/>
            </a:endParaRPr>
          </a:p>
        </p:txBody>
      </p:sp>
    </p:spTree>
    <p:extLst>
      <p:ext uri="{BB962C8B-B14F-4D97-AF65-F5344CB8AC3E}">
        <p14:creationId xmlns:p14="http://schemas.microsoft.com/office/powerpoint/2010/main" val="18880227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2.png>
</file>

<file path=ppt/media/image29.pn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defRPr sz="1200">
                <a:latin typeface="Times" pitchFamily="-112" charset="0"/>
              </a:defRPr>
            </a:lvl1pPr>
          </a:lstStyle>
          <a:p>
            <a:endParaRPr lang="en-US"/>
          </a:p>
        </p:txBody>
      </p:sp>
      <p:sp>
        <p:nvSpPr>
          <p:cNvPr id="13315" name="Rectangle 3"/>
          <p:cNvSpPr>
            <a:spLocks noGrp="1" noChangeArrowheads="1"/>
          </p:cNvSpPr>
          <p:nvPr>
            <p:ph type="dt" idx="1"/>
          </p:nvPr>
        </p:nvSpPr>
        <p:spPr bwMode="auto">
          <a:xfrm>
            <a:off x="3886200" y="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sz="1200">
                <a:latin typeface="Times" pitchFamily="-112" charset="0"/>
              </a:defRPr>
            </a:lvl1pPr>
          </a:lstStyle>
          <a:p>
            <a:endParaRPr lang="en-US"/>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3317" name="Rectangle 5"/>
          <p:cNvSpPr>
            <a:spLocks noGrp="1" noChangeArrowheads="1"/>
          </p:cNvSpPr>
          <p:nvPr>
            <p:ph type="body" sz="quarter" idx="3"/>
          </p:nvPr>
        </p:nvSpPr>
        <p:spPr bwMode="auto">
          <a:xfrm>
            <a:off x="914400" y="4343400"/>
            <a:ext cx="5029200" cy="4114800"/>
          </a:xfrm>
          <a:prstGeom prst="rect">
            <a:avLst/>
          </a:prstGeom>
          <a:noFill/>
          <a:ln w="12700" cap="sq">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318" name="Rectangle 6"/>
          <p:cNvSpPr>
            <a:spLocks noGrp="1" noChangeArrowheads="1"/>
          </p:cNvSpPr>
          <p:nvPr>
            <p:ph type="ftr" sz="quarter" idx="4"/>
          </p:nvPr>
        </p:nvSpPr>
        <p:spPr bwMode="auto">
          <a:xfrm>
            <a:off x="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defRPr sz="1200">
                <a:latin typeface="Times" pitchFamily="-112" charset="0"/>
              </a:defRPr>
            </a:lvl1pPr>
          </a:lstStyle>
          <a:p>
            <a:endParaRPr lang="en-US"/>
          </a:p>
        </p:txBody>
      </p:sp>
      <p:sp>
        <p:nvSpPr>
          <p:cNvPr id="13319" name="Rectangle 7"/>
          <p:cNvSpPr>
            <a:spLocks noGrp="1" noChangeArrowheads="1"/>
          </p:cNvSpPr>
          <p:nvPr>
            <p:ph type="sldNum" sz="quarter" idx="5"/>
          </p:nvPr>
        </p:nvSpPr>
        <p:spPr bwMode="auto">
          <a:xfrm>
            <a:off x="3886200" y="8686800"/>
            <a:ext cx="2971800" cy="457200"/>
          </a:xfrm>
          <a:prstGeom prst="rect">
            <a:avLst/>
          </a:prstGeom>
          <a:noFill/>
          <a:ln w="12700" cap="sq">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sz="1200">
                <a:latin typeface="Times" pitchFamily="-112" charset="0"/>
              </a:defRPr>
            </a:lvl1pPr>
          </a:lstStyle>
          <a:p>
            <a:fld id="{024BAED4-1DBC-C043-ADCE-E0CB05D72F65}" type="slidenum">
              <a:rPr lang="en-US"/>
              <a:pPr/>
              <a:t>‹#›</a:t>
            </a:fld>
            <a:endParaRPr lang="en-US"/>
          </a:p>
        </p:txBody>
      </p:sp>
    </p:spTree>
    <p:extLst>
      <p:ext uri="{BB962C8B-B14F-4D97-AF65-F5344CB8AC3E}">
        <p14:creationId xmlns:p14="http://schemas.microsoft.com/office/powerpoint/2010/main" val="224213239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12"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12" charset="0"/>
        <a:ea typeface="ＭＳ Ｐゴシック" pitchFamily="-11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4502DD-011E-F347-B31F-5BB36EC188A8}" type="slidenum">
              <a:rPr lang="en-US"/>
              <a:pPr/>
              <a:t>1</a:t>
            </a:fld>
            <a:endParaRPr lang="en-US"/>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AE88EC-01ED-DE49-8341-8B52440F9F9D}" type="slidenum">
              <a:rPr lang="en-US"/>
              <a:pPr/>
              <a:t>10</a:t>
            </a:fld>
            <a:endParaRPr lang="en-US"/>
          </a:p>
        </p:txBody>
      </p:sp>
      <p:sp>
        <p:nvSpPr>
          <p:cNvPr id="13834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834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AE88EC-01ED-DE49-8341-8B52440F9F9D}" type="slidenum">
              <a:rPr lang="en-US"/>
              <a:pPr/>
              <a:t>11</a:t>
            </a:fld>
            <a:endParaRPr lang="en-US"/>
          </a:p>
        </p:txBody>
      </p:sp>
      <p:sp>
        <p:nvSpPr>
          <p:cNvPr id="13834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834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6562C2-9758-0D4D-9AE7-0FF14DCC0967}" type="slidenum">
              <a:rPr lang="en-US"/>
              <a:pPr/>
              <a:t>12</a:t>
            </a:fld>
            <a:endParaRPr lang="en-US"/>
          </a:p>
        </p:txBody>
      </p:sp>
      <p:sp>
        <p:nvSpPr>
          <p:cNvPr id="12810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810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08D0E85-CADC-284D-AB8A-119A0E133515}" type="slidenum">
              <a:rPr lang="en-US"/>
              <a:pPr/>
              <a:t>13</a:t>
            </a:fld>
            <a:endParaRPr lang="en-US"/>
          </a:p>
        </p:txBody>
      </p:sp>
      <p:sp>
        <p:nvSpPr>
          <p:cNvPr id="127283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7283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08D0E85-CADC-284D-AB8A-119A0E133515}" type="slidenum">
              <a:rPr lang="en-US"/>
              <a:pPr/>
              <a:t>14</a:t>
            </a:fld>
            <a:endParaRPr lang="en-US"/>
          </a:p>
        </p:txBody>
      </p:sp>
      <p:sp>
        <p:nvSpPr>
          <p:cNvPr id="127283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7283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224000-31F2-D145-974A-97B45BA95F70}" type="slidenum">
              <a:rPr lang="en-US"/>
              <a:pPr/>
              <a:t>15</a:t>
            </a:fld>
            <a:endParaRPr lang="en-US"/>
          </a:p>
        </p:txBody>
      </p:sp>
      <p:sp>
        <p:nvSpPr>
          <p:cNvPr id="127488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7488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AFC73AF-2537-564E-8BD7-048A9813C4C6}" type="slidenum">
              <a:rPr lang="en-US"/>
              <a:pPr/>
              <a:t>16</a:t>
            </a:fld>
            <a:endParaRPr lang="en-US"/>
          </a:p>
        </p:txBody>
      </p:sp>
      <p:sp>
        <p:nvSpPr>
          <p:cNvPr id="126054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6054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933FB3-94D6-8046-808D-9CB02C0B3DF0}" type="slidenum">
              <a:rPr lang="en-US"/>
              <a:pPr/>
              <a:t>17</a:t>
            </a:fld>
            <a:endParaRPr lang="en-US"/>
          </a:p>
        </p:txBody>
      </p:sp>
      <p:sp>
        <p:nvSpPr>
          <p:cNvPr id="131481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1481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7E3CBD-FD41-6B40-985E-84FECCFBB8DF}" type="slidenum">
              <a:rPr lang="en-US"/>
              <a:pPr/>
              <a:t>18</a:t>
            </a:fld>
            <a:endParaRPr lang="en-US"/>
          </a:p>
        </p:txBody>
      </p:sp>
      <p:sp>
        <p:nvSpPr>
          <p:cNvPr id="13168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1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7E3CBD-FD41-6B40-985E-84FECCFBB8DF}" type="slidenum">
              <a:rPr lang="en-US"/>
              <a:pPr/>
              <a:t>19</a:t>
            </a:fld>
            <a:endParaRPr lang="en-US"/>
          </a:p>
        </p:txBody>
      </p:sp>
      <p:sp>
        <p:nvSpPr>
          <p:cNvPr id="13168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1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08D0E85-CADC-284D-AB8A-119A0E133515}" type="slidenum">
              <a:rPr lang="en-US"/>
              <a:pPr/>
              <a:t>2</a:t>
            </a:fld>
            <a:endParaRPr lang="en-US"/>
          </a:p>
        </p:txBody>
      </p:sp>
      <p:sp>
        <p:nvSpPr>
          <p:cNvPr id="127283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7283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7E3CBD-FD41-6B40-985E-84FECCFBB8DF}" type="slidenum">
              <a:rPr lang="en-US"/>
              <a:pPr/>
              <a:t>20</a:t>
            </a:fld>
            <a:endParaRPr lang="en-US"/>
          </a:p>
        </p:txBody>
      </p:sp>
      <p:sp>
        <p:nvSpPr>
          <p:cNvPr id="13168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1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7E3CBD-FD41-6B40-985E-84FECCFBB8DF}" type="slidenum">
              <a:rPr lang="en-US"/>
              <a:pPr/>
              <a:t>21</a:t>
            </a:fld>
            <a:endParaRPr lang="en-US"/>
          </a:p>
        </p:txBody>
      </p:sp>
      <p:sp>
        <p:nvSpPr>
          <p:cNvPr id="131686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1686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22</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Photo: https://</a:t>
            </a:r>
            <a:r>
              <a:rPr lang="en-US" sz="1200" kern="1200" baseline="0" dirty="0" err="1" smtClean="0">
                <a:solidFill>
                  <a:schemeClr val="tx1"/>
                </a:solidFill>
                <a:latin typeface="Times New Roman" pitchFamily="-112" charset="0"/>
                <a:ea typeface="+mn-ea"/>
                <a:cs typeface="+mn-cs"/>
              </a:rPr>
              <a:t>commons.wikimedia.org</a:t>
            </a:r>
            <a:r>
              <a:rPr lang="en-US" sz="1200" kern="1200" baseline="0" dirty="0" smtClean="0">
                <a:solidFill>
                  <a:schemeClr val="tx1"/>
                </a:solidFill>
                <a:latin typeface="Times New Roman" pitchFamily="-112" charset="0"/>
                <a:ea typeface="+mn-ea"/>
                <a:cs typeface="+mn-cs"/>
              </a:rPr>
              <a:t>/wiki/File:Guangzhou_Starbucks_01b.jpg (public domain)</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1200" kern="1200" baseline="0" dirty="0" smtClean="0">
              <a:solidFill>
                <a:schemeClr val="tx1"/>
              </a:solidFill>
              <a:latin typeface="Times New Roman" pitchFamily="-112"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All other material: ©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23</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24</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25</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26</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10.1 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27</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10.1 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28</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10.1 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29</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10.1 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3</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30</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31</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32</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33</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AE88EC-01ED-DE49-8341-8B52440F9F9D}" type="slidenum">
              <a:rPr lang="en-US"/>
              <a:pPr/>
              <a:t>34</a:t>
            </a:fld>
            <a:endParaRPr lang="en-US"/>
          </a:p>
        </p:txBody>
      </p:sp>
      <p:sp>
        <p:nvSpPr>
          <p:cNvPr id="13834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834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12" charset="0"/>
                <a:ea typeface="+mn-ea"/>
                <a:cs typeface="+mn-cs"/>
              </a:rPr>
              <a:t>Adapted with permission from Figure 1 from Gamble, M. L., &amp; Luck, S. J. (2011). N2ac: An ERP component associated with the focusing of attention within an auditory scene. Psychophysiology, 48. </a:t>
            </a:r>
            <a:r>
              <a:rPr lang="en-US" dirty="0" smtClean="0">
                <a:latin typeface="Geneva" pitchFamily="21" charset="0"/>
              </a:rPr>
              <a:t>This material may be used for nonprofit research and education purposes only, and it may not be reprinted or distributed in any form including print and electronic forms.</a:t>
            </a:r>
            <a:endParaRPr lang="en-US" dirty="0" smtClean="0">
              <a:latin typeface="Times New Roman" pitchFamily="21" charset="0"/>
            </a:endParaRPr>
          </a:p>
          <a:p>
            <a:endParaRPr lang="en-US" dirty="0" smtClean="0"/>
          </a:p>
          <a:p>
            <a:pPr rtl="0"/>
            <a:endParaRPr lang="en-US" sz="1200" kern="1200" baseline="0" dirty="0" smtClean="0">
              <a:solidFill>
                <a:schemeClr val="tx1"/>
              </a:solidFill>
              <a:latin typeface="Times New Roman" pitchFamily="-112" charset="0"/>
              <a:ea typeface="+mn-ea"/>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AE88EC-01ED-DE49-8341-8B52440F9F9D}" type="slidenum">
              <a:rPr lang="en-US"/>
              <a:pPr/>
              <a:t>35</a:t>
            </a:fld>
            <a:endParaRPr lang="en-US"/>
          </a:p>
        </p:txBody>
      </p:sp>
      <p:sp>
        <p:nvSpPr>
          <p:cNvPr id="138342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83427"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latin typeface="Times New Roman" pitchFamily="-112" charset="0"/>
                <a:ea typeface="+mn-ea"/>
                <a:cs typeface="+mn-cs"/>
              </a:rPr>
              <a:t>Adapted with permission from Figure 1 from Gamble, M. L., &amp; Luck, S. J. (2011). N2ac: An ERP component associated with the focusing of attention within an auditory scene. Psychophysiology, 48. </a:t>
            </a:r>
            <a:r>
              <a:rPr lang="en-US" dirty="0" smtClean="0">
                <a:latin typeface="Geneva" pitchFamily="21" charset="0"/>
              </a:rPr>
              <a:t>This material may be used for nonprofit research and education purposes only, and it may not be reprinted or distributed in any form including print and electronic forms.</a:t>
            </a:r>
            <a:endParaRPr lang="en-US" dirty="0" smtClean="0">
              <a:latin typeface="Times New Roman" pitchFamily="21" charset="0"/>
            </a:endParaRPr>
          </a:p>
          <a:p>
            <a:endParaRPr lang="en-US" dirty="0" smtClean="0"/>
          </a:p>
          <a:p>
            <a:pPr rtl="0"/>
            <a:endParaRPr lang="en-US" sz="1200" kern="1200" baseline="0" dirty="0" smtClean="0">
              <a:solidFill>
                <a:schemeClr val="tx1"/>
              </a:solidFill>
              <a:latin typeface="Times New Roman" pitchFamily="-112" charset="0"/>
              <a:ea typeface="+mn-ea"/>
              <a:cs typeface="+mn-cs"/>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36</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37</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38</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39</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13.1</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4</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40</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13.2</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41</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13.2</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42</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13.2</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43</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13.2</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44</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13.5</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45</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46</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47</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2845DC-CF81-2B40-86C5-C055150F6267}" type="slidenum">
              <a:rPr lang="en-US"/>
              <a:pPr/>
              <a:t>48</a:t>
            </a:fld>
            <a:endParaRPr lang="en-US"/>
          </a:p>
        </p:txBody>
      </p:sp>
      <p:sp>
        <p:nvSpPr>
          <p:cNvPr id="134656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4656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rtl="0"/>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49</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13.5</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5</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50</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13.1</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51</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13.1</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52</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53</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54</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13.5</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55</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Times New Roman" pitchFamily="18" charset="0"/>
              </a:rPr>
              <a:t>Adapted from Figure 13.4</a:t>
            </a:r>
            <a:r>
              <a:rPr lang="en-US" baseline="0" dirty="0" smtClean="0">
                <a:latin typeface="Times New Roman" pitchFamily="18" charset="0"/>
              </a:rPr>
              <a:t> </a:t>
            </a:r>
            <a:r>
              <a:rPr lang="en-US" dirty="0" smtClean="0">
                <a:latin typeface="Times New Roman" pitchFamily="18" charset="0"/>
              </a:rPr>
              <a:t>in </a:t>
            </a:r>
            <a:r>
              <a:rPr lang="en-US" sz="1200" kern="1200" dirty="0" smtClean="0">
                <a:solidFill>
                  <a:schemeClr val="tx1"/>
                </a:solidFill>
                <a:latin typeface="Times New Roman" pitchFamily="-112" charset="0"/>
                <a:ea typeface="+mn-ea"/>
                <a:cs typeface="+mn-cs"/>
              </a:rPr>
              <a:t>Luck, S.J. (2014). An Introduction to the Event-Related Potential Technique, Second Edition. Cambridge, MA: MIT Press</a:t>
            </a:r>
            <a:r>
              <a:rPr lang="en-US" dirty="0" smtClean="0">
                <a:latin typeface="Arial" pitchFamily="18" charset="0"/>
              </a:rPr>
              <a:t>. © MIT Press. </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latin typeface="Arial" pitchFamily="18"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latin typeface="Geneva" pitchFamily="18" charset="0"/>
              </a:rPr>
              <a:t>This material may be used for nonprofit research and education purposes only, and it may not be reprinted or distributed in any form including print and electronic forms.</a:t>
            </a:r>
            <a:endParaRPr lang="en-US" dirty="0" smtClean="0"/>
          </a:p>
          <a:p>
            <a:endParaRPr lang="en-US" dirty="0" smtClean="0"/>
          </a:p>
          <a:p>
            <a:endParaRPr lang="en-US" dirty="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353EE82-BE39-814E-A033-CBD7A6B50100}" type="slidenum">
              <a:rPr lang="en-US"/>
              <a:pPr/>
              <a:t>56</a:t>
            </a:fld>
            <a:endParaRPr lang="en-US"/>
          </a:p>
        </p:txBody>
      </p:sp>
      <p:sp>
        <p:nvSpPr>
          <p:cNvPr id="1334274"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334275"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holder(s) for any other use.</a:t>
            </a:r>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6</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85E576-C4F7-B745-9BEC-C60C19FF0F8E}" type="slidenum">
              <a:rPr lang="en-US"/>
              <a:pPr/>
              <a:t>7</a:t>
            </a:fld>
            <a:endParaRPr lang="en-US"/>
          </a:p>
        </p:txBody>
      </p:sp>
      <p:sp>
        <p:nvSpPr>
          <p:cNvPr id="1254402"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54403"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755C99-EB92-4340-A74A-FE9829B7D893}" type="slidenum">
              <a:rPr lang="en-US"/>
              <a:pPr/>
              <a:t>8</a:t>
            </a:fld>
            <a:endParaRPr lang="en-US"/>
          </a:p>
        </p:txBody>
      </p:sp>
      <p:sp>
        <p:nvSpPr>
          <p:cNvPr id="1266690"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66691"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EA6243C-33C1-3E42-8025-7D4FCF09E1C4}" type="slidenum">
              <a:rPr lang="en-US"/>
              <a:pPr/>
              <a:t>9</a:t>
            </a:fld>
            <a:endParaRPr lang="en-US"/>
          </a:p>
        </p:txBody>
      </p:sp>
      <p:sp>
        <p:nvSpPr>
          <p:cNvPr id="1268738"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126873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prstTxWarp prst="textNoShape">
              <a:avLst/>
            </a:prstTxWarp>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baseline="0" dirty="0" smtClean="0">
                <a:solidFill>
                  <a:schemeClr val="tx1"/>
                </a:solidFill>
                <a:latin typeface="Times New Roman" pitchFamily="-112" charset="0"/>
                <a:ea typeface="+mn-ea"/>
                <a:cs typeface="+mn-cs"/>
              </a:rPr>
              <a:t>© S. J. Luck. All Rights Reserved. May be used for nonprofit educational purposes if this copyright notice is included. Permission must be obtained from the copyright </a:t>
            </a:r>
            <a:r>
              <a:rPr lang="en-US" sz="1200" kern="1200" baseline="0" dirty="0" err="1" smtClean="0">
                <a:solidFill>
                  <a:schemeClr val="tx1"/>
                </a:solidFill>
                <a:latin typeface="Times New Roman" pitchFamily="-112" charset="0"/>
                <a:ea typeface="+mn-ea"/>
                <a:cs typeface="+mn-cs"/>
              </a:rPr>
              <a:t>holder(s</a:t>
            </a:r>
            <a:r>
              <a:rPr lang="en-US" sz="1200" kern="1200" baseline="0" dirty="0" smtClean="0">
                <a:solidFill>
                  <a:schemeClr val="tx1"/>
                </a:solidFill>
                <a:latin typeface="Times New Roman" pitchFamily="-112" charset="0"/>
                <a:ea typeface="+mn-ea"/>
                <a:cs typeface="+mn-cs"/>
              </a:rPr>
              <a:t>) for any other use.</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30791" name="Rectangle 39"/>
          <p:cNvSpPr>
            <a:spLocks noGrp="1" noChangeArrowheads="1"/>
          </p:cNvSpPr>
          <p:nvPr>
            <p:ph type="subTitle" idx="1"/>
          </p:nvPr>
        </p:nvSpPr>
        <p:spPr>
          <a:xfrm>
            <a:off x="1371600" y="3886200"/>
            <a:ext cx="6400800" cy="1752600"/>
          </a:xfrm>
        </p:spPr>
        <p:txBody>
          <a:bodyPr/>
          <a:lstStyle>
            <a:lvl1pPr marL="0" indent="0" algn="ctr">
              <a:buFont typeface="Times" pitchFamily="-112" charset="0"/>
              <a:buNone/>
              <a:defRPr/>
            </a:lvl1pPr>
          </a:lstStyle>
          <a:p>
            <a:r>
              <a:rPr lang="en-US"/>
              <a:t>Click to edit Master subtitle style</a:t>
            </a:r>
          </a:p>
        </p:txBody>
      </p:sp>
      <p:sp>
        <p:nvSpPr>
          <p:cNvPr id="330792" name="Rectangle 40"/>
          <p:cNvSpPr>
            <a:spLocks noGrp="1" noChangeArrowheads="1"/>
          </p:cNvSpPr>
          <p:nvPr>
            <p:ph type="ctrTitle"/>
          </p:nvPr>
        </p:nvSpPr>
        <p:spPr>
          <a:xfrm>
            <a:off x="685800" y="1768475"/>
            <a:ext cx="7772400" cy="1736725"/>
          </a:xfrm>
        </p:spPr>
        <p:txBody>
          <a:bodyPr anchor="b" anchorCtr="1"/>
          <a:lstStyle>
            <a:lvl1pPr>
              <a:defRPr sz="4800"/>
            </a:lvl1pPr>
          </a:lstStyle>
          <a:p>
            <a:r>
              <a:rPr lang="en-US"/>
              <a:t>Click to edit Master title style</a:t>
            </a:r>
          </a:p>
        </p:txBody>
      </p:sp>
      <p:sp>
        <p:nvSpPr>
          <p:cNvPr id="5" name="Text Box 42"/>
          <p:cNvSpPr txBox="1">
            <a:spLocks noChangeArrowheads="1"/>
          </p:cNvSpPr>
          <p:nvPr userDrawn="1"/>
        </p:nvSpPr>
        <p:spPr bwMode="auto">
          <a:xfrm>
            <a:off x="990600" y="6248400"/>
            <a:ext cx="7356915" cy="577081"/>
          </a:xfrm>
          <a:prstGeom prst="rect">
            <a:avLst/>
          </a:prstGeom>
          <a:noFill/>
          <a:ln w="12700" cap="sq">
            <a:noFill/>
            <a:miter lim="800000"/>
            <a:headEnd type="none" w="sm" len="sm"/>
            <a:tailEnd type="none" w="sm" len="sm"/>
          </a:ln>
          <a:effectLst/>
        </p:spPr>
        <p:txBody>
          <a:bodyPr wrap="square">
            <a:prstTxWarp prst="textNoShape">
              <a:avLst/>
            </a:prstTxWarp>
            <a:spAutoFit/>
          </a:bodyPr>
          <a:lstStyle/>
          <a:p>
            <a:pPr algn="ctr"/>
            <a:r>
              <a:rPr lang="en-US" sz="1050" dirty="0" smtClean="0"/>
              <a:t>All slides © </a:t>
            </a:r>
            <a:r>
              <a:rPr lang="en-US" sz="1050" dirty="0"/>
              <a:t>S. J. </a:t>
            </a:r>
            <a:r>
              <a:rPr lang="en-US" sz="1050" dirty="0" smtClean="0"/>
              <a:t>Luck, except as indicated in the notes sections of individual slides</a:t>
            </a:r>
          </a:p>
          <a:p>
            <a:pPr algn="ctr"/>
            <a:r>
              <a:rPr lang="en-US" sz="1050" dirty="0" smtClean="0"/>
              <a:t>Slides may be used for</a:t>
            </a:r>
            <a:r>
              <a:rPr lang="en-US" sz="1050" baseline="0" dirty="0" smtClean="0"/>
              <a:t> nonprofit educational purposes</a:t>
            </a:r>
            <a:r>
              <a:rPr lang="en-US" sz="1050" dirty="0" smtClean="0"/>
              <a:t> if this copyright notice is included, except as noted</a:t>
            </a:r>
            <a:endParaRPr lang="en-US" sz="1050" baseline="0" dirty="0" smtClean="0"/>
          </a:p>
          <a:p>
            <a:pPr algn="ctr"/>
            <a:r>
              <a:rPr lang="en-US" sz="1050" baseline="0" dirty="0" smtClean="0"/>
              <a:t>Permission must be obtained from the copyright </a:t>
            </a:r>
            <a:r>
              <a:rPr lang="en-US" sz="1050" baseline="0" dirty="0" err="1" smtClean="0"/>
              <a:t>holder(s</a:t>
            </a:r>
            <a:r>
              <a:rPr lang="en-US" sz="1050" baseline="0" dirty="0" smtClean="0"/>
              <a:t>) for any other use</a:t>
            </a:r>
            <a:endParaRPr lang="en-US" sz="1050" dirty="0" smtClean="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84BE5FA3-6C50-4145-A433-7B239789AF8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63D0A2C3-DFCF-6244-97FD-D84256E42F83}"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0BAC87E7-4D20-6F4C-919D-D63048E4392E}"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4F918800-CBA3-C14B-8E94-AF530A38326D}"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04FFC520-1921-9C44-B196-7C13C9046583}"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56EBCC00-516F-264C-90D4-38C7143D0FD5}"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6DF74EAB-56EF-C544-8554-8605C6708081}"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4F7C573-0F25-374B-A360-16875A832E52}"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76DF42BD-EDC4-7F46-A611-833F6504F81D}"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15CDA178-7A32-7E4F-BED2-37560997E7C9}"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9765" name="Rectangle 37"/>
          <p:cNvSpPr>
            <a:spLocks noGrp="1" noChangeArrowheads="1"/>
          </p:cNvSpPr>
          <p:nvPr>
            <p:ph type="title"/>
          </p:nvPr>
        </p:nvSpPr>
        <p:spPr bwMode="black">
          <a:xfrm>
            <a:off x="457200" y="277813"/>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329766" name="Rectangle 38"/>
          <p:cNvSpPr>
            <a:spLocks noGrp="1" noChangeArrowheads="1"/>
          </p:cNvSpPr>
          <p:nvPr>
            <p:ph type="body" idx="1"/>
          </p:nvPr>
        </p:nvSpPr>
        <p:spPr bwMode="black">
          <a:xfrm>
            <a:off x="457200" y="1600200"/>
            <a:ext cx="8229600" cy="4530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29767" name="Rectangle 39"/>
          <p:cNvSpPr>
            <a:spLocks noGrp="1" noChangeArrowheads="1"/>
          </p:cNvSpPr>
          <p:nvPr>
            <p:ph type="dt" sz="half" idx="2"/>
          </p:nvPr>
        </p:nvSpPr>
        <p:spPr bwMode="black">
          <a:xfrm>
            <a:off x="457200" y="627856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pitchFamily="-112" charset="0"/>
              </a:defRPr>
            </a:lvl1pPr>
          </a:lstStyle>
          <a:p>
            <a:endParaRPr lang="en-US"/>
          </a:p>
        </p:txBody>
      </p:sp>
      <p:sp>
        <p:nvSpPr>
          <p:cNvPr id="329768" name="Rectangle 40"/>
          <p:cNvSpPr>
            <a:spLocks noGrp="1" noChangeArrowheads="1"/>
          </p:cNvSpPr>
          <p:nvPr>
            <p:ph type="ftr" sz="quarter" idx="3"/>
          </p:nvPr>
        </p:nvSpPr>
        <p:spPr bwMode="black">
          <a:xfrm>
            <a:off x="3124200" y="6278563"/>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a:latin typeface="Arial" pitchFamily="-112" charset="0"/>
              </a:defRPr>
            </a:lvl1pPr>
          </a:lstStyle>
          <a:p>
            <a:endParaRPr lang="en-US"/>
          </a:p>
        </p:txBody>
      </p:sp>
      <p:sp>
        <p:nvSpPr>
          <p:cNvPr id="329769" name="Rectangle 41"/>
          <p:cNvSpPr>
            <a:spLocks noGrp="1" noChangeArrowheads="1"/>
          </p:cNvSpPr>
          <p:nvPr>
            <p:ph type="sldNum" sz="quarter" idx="4"/>
          </p:nvPr>
        </p:nvSpPr>
        <p:spPr bwMode="black">
          <a:xfrm>
            <a:off x="6553200" y="627856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pitchFamily="-112" charset="0"/>
              </a:defRPr>
            </a:lvl1pPr>
          </a:lstStyle>
          <a:p>
            <a:fld id="{F560EC92-9342-EC41-8824-369D0174CA58}"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txStyles>
    <p:titleStyle>
      <a:lvl1pPr algn="ctr" rtl="0" fontAlgn="base">
        <a:spcBef>
          <a:spcPct val="0"/>
        </a:spcBef>
        <a:spcAft>
          <a:spcPct val="0"/>
        </a:spcAft>
        <a:defRPr sz="4000">
          <a:solidFill>
            <a:schemeClr val="tx2"/>
          </a:solidFill>
          <a:effectLst>
            <a:outerShdw blurRad="38100" dist="38100" dir="2700000" algn="tl">
              <a:srgbClr val="DDDDDD"/>
            </a:outerShdw>
          </a:effectLst>
          <a:latin typeface="+mj-lt"/>
          <a:ea typeface="+mj-ea"/>
          <a:cs typeface="+mj-cs"/>
        </a:defRPr>
      </a:lvl1pPr>
      <a:lvl2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2pPr>
      <a:lvl3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3pPr>
      <a:lvl4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4pPr>
      <a:lvl5pPr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5pPr>
      <a:lvl6pPr marL="4572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6pPr>
      <a:lvl7pPr marL="9144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7pPr>
      <a:lvl8pPr marL="13716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8pPr>
      <a:lvl9pPr marL="1828800" algn="ctr" rtl="0" fontAlgn="base">
        <a:spcBef>
          <a:spcPct val="0"/>
        </a:spcBef>
        <a:spcAft>
          <a:spcPct val="0"/>
        </a:spcAft>
        <a:defRPr sz="4000">
          <a:solidFill>
            <a:schemeClr val="tx2"/>
          </a:solidFill>
          <a:effectLst>
            <a:outerShdw blurRad="38100" dist="38100" dir="2700000" algn="tl">
              <a:srgbClr val="DDDDDD"/>
            </a:outerShdw>
          </a:effectLst>
          <a:latin typeface="Geneva" pitchFamily="-112" charset="0"/>
        </a:defRPr>
      </a:lvl9pPr>
    </p:titleStyle>
    <p:body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8.emf"/></Relationships>
</file>

<file path=ppt/slides/_rels/slide32.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5"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5.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5.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25.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25.emf"/></Relationships>
</file>

<file path=ppt/slides/_rels/slide4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2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0.emf"/></Relationships>
</file>

<file path=ppt/slides/_rels/slide49.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1.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2.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3.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34.emf"/></Relationships>
</file>

<file path=ppt/slides/_rels/slide5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35.emf"/><Relationship Id="rId4" Type="http://schemas.openxmlformats.org/officeDocument/2006/relationships/image" Target="../media/image36.emf"/><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1" name="Rectangle 19"/>
          <p:cNvSpPr>
            <a:spLocks noGrp="1" noChangeArrowheads="1"/>
          </p:cNvSpPr>
          <p:nvPr>
            <p:ph type="ctrTitle"/>
          </p:nvPr>
        </p:nvSpPr>
        <p:spPr>
          <a:xfrm>
            <a:off x="685800" y="1219200"/>
            <a:ext cx="7924800" cy="2286000"/>
          </a:xfrm>
        </p:spPr>
        <p:txBody>
          <a:bodyPr anchor="ctr"/>
          <a:lstStyle/>
          <a:p>
            <a:r>
              <a:rPr lang="en-US" b="1"/>
              <a:t>The ERP Boot Camp</a:t>
            </a:r>
          </a:p>
        </p:txBody>
      </p:sp>
      <p:sp>
        <p:nvSpPr>
          <p:cNvPr id="8214" name="Rectangle 22"/>
          <p:cNvSpPr>
            <a:spLocks noChangeArrowheads="1"/>
          </p:cNvSpPr>
          <p:nvPr/>
        </p:nvSpPr>
        <p:spPr bwMode="black">
          <a:xfrm>
            <a:off x="1358900" y="3962400"/>
            <a:ext cx="6426200" cy="1828800"/>
          </a:xfrm>
          <a:prstGeom prst="rect">
            <a:avLst/>
          </a:prstGeom>
          <a:noFill/>
          <a:ln w="9525">
            <a:noFill/>
            <a:miter lim="800000"/>
            <a:headEnd/>
            <a:tailEnd/>
          </a:ln>
          <a:effectLst/>
        </p:spPr>
        <p:txBody>
          <a:bodyPr anchor="ctr" anchorCtr="1">
            <a:prstTxWarp prst="textNoShape">
              <a:avLst/>
            </a:prstTxWarp>
          </a:bodyPr>
          <a:lstStyle/>
          <a:p>
            <a:pPr algn="ctr" eaLnBrk="1" hangingPunct="1"/>
            <a:r>
              <a:rPr lang="en-US" sz="4000" b="1" dirty="0" smtClean="0">
                <a:solidFill>
                  <a:schemeClr val="tx2"/>
                </a:solidFill>
                <a:effectLst>
                  <a:outerShdw blurRad="38100" dist="38100" dir="2700000" algn="tl">
                    <a:srgbClr val="DDDDDD"/>
                  </a:outerShdw>
                </a:effectLst>
              </a:rPr>
              <a:t>Statistical Analysis of </a:t>
            </a:r>
            <a:r>
              <a:rPr lang="en-US" sz="4000" b="1" smtClean="0">
                <a:solidFill>
                  <a:schemeClr val="tx2"/>
                </a:solidFill>
                <a:effectLst>
                  <a:outerShdw blurRad="38100" dist="38100" dir="2700000" algn="tl">
                    <a:srgbClr val="DDDDDD"/>
                  </a:outerShdw>
                </a:effectLst>
              </a:rPr>
              <a:t>ERP Data</a:t>
            </a:r>
            <a:endParaRPr lang="en-US" sz="4000" b="1" dirty="0">
              <a:solidFill>
                <a:schemeClr val="tx2"/>
              </a:solidFill>
              <a:effectLst>
                <a:outerShdw blurRad="38100" dist="38100" dir="2700000" algn="tl">
                  <a:srgbClr val="DDDDDD"/>
                </a:outerShdw>
              </a:effectLst>
            </a:endParaRPr>
          </a:p>
        </p:txBody>
      </p:sp>
      <p:sp>
        <p:nvSpPr>
          <p:cNvPr id="8215" name="Line 23"/>
          <p:cNvSpPr>
            <a:spLocks noChangeShapeType="1"/>
          </p:cNvSpPr>
          <p:nvPr/>
        </p:nvSpPr>
        <p:spPr bwMode="auto">
          <a:xfrm rot="5400000">
            <a:off x="4533900" y="457200"/>
            <a:ext cx="0" cy="65532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pic>
        <p:nvPicPr>
          <p:cNvPr id="6" name="Picture 2" descr="Positive Up Logo"/>
          <p:cNvPicPr>
            <a:picLocks noChangeAspect="1" noChangeArrowheads="1"/>
          </p:cNvPicPr>
          <p:nvPr/>
        </p:nvPicPr>
        <p:blipFill>
          <a:blip r:embed="rId3">
            <a:alphaModFix/>
          </a:blip>
          <a:srcRect/>
          <a:stretch>
            <a:fillRect/>
          </a:stretch>
        </p:blipFill>
        <p:spPr bwMode="auto">
          <a:xfrm>
            <a:off x="86193" y="0"/>
            <a:ext cx="2428407" cy="2057400"/>
          </a:xfrm>
          <a:prstGeom prst="rect">
            <a:avLst/>
          </a:prstGeom>
          <a:noFill/>
          <a:ln w="9525">
            <a:noFill/>
            <a:miter lim="800000"/>
            <a:headEnd/>
            <a:tailEnd/>
          </a:ln>
        </p:spPr>
      </p:pic>
      <p:pic>
        <p:nvPicPr>
          <p:cNvPr id="7" name="Picture 27"/>
          <p:cNvPicPr>
            <a:picLocks noChangeAspect="1" noChangeArrowheads="1"/>
          </p:cNvPicPr>
          <p:nvPr/>
        </p:nvPicPr>
        <p:blipFill>
          <a:blip r:embed="rId4"/>
          <a:srcRect/>
          <a:stretch>
            <a:fillRect/>
          </a:stretch>
        </p:blipFill>
        <p:spPr bwMode="auto">
          <a:xfrm>
            <a:off x="2819400" y="95250"/>
            <a:ext cx="6248400" cy="971550"/>
          </a:xfrm>
          <a:prstGeom prst="rect">
            <a:avLst/>
          </a:prstGeom>
          <a:noFill/>
          <a:ln w="12700" cap="sq">
            <a:noFill/>
            <a:miter lim="800000"/>
            <a:headEnd type="none" w="sm" len="sm"/>
            <a:tailEnd type="none" w="sm" len="sm"/>
          </a:ln>
          <a:effec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3" name="Rectangle 3"/>
          <p:cNvSpPr>
            <a:spLocks noGrp="1" noChangeArrowheads="1"/>
          </p:cNvSpPr>
          <p:nvPr>
            <p:ph type="title"/>
          </p:nvPr>
        </p:nvSpPr>
        <p:spPr>
          <a:xfrm>
            <a:off x="457200" y="0"/>
            <a:ext cx="8229600" cy="1143000"/>
          </a:xfrm>
        </p:spPr>
        <p:txBody>
          <a:bodyPr/>
          <a:lstStyle/>
          <a:p>
            <a:r>
              <a:rPr lang="en-US"/>
              <a:t>Electrode Interactions</a:t>
            </a:r>
          </a:p>
        </p:txBody>
      </p:sp>
      <p:sp>
        <p:nvSpPr>
          <p:cNvPr id="1382404" name="Rectangle 4"/>
          <p:cNvSpPr>
            <a:spLocks noGrp="1" noChangeArrowheads="1"/>
          </p:cNvSpPr>
          <p:nvPr>
            <p:ph type="body" idx="1"/>
          </p:nvPr>
        </p:nvSpPr>
        <p:spPr>
          <a:xfrm>
            <a:off x="457200" y="1322387"/>
            <a:ext cx="8686800" cy="1181100"/>
          </a:xfrm>
        </p:spPr>
        <p:txBody>
          <a:bodyPr/>
          <a:lstStyle/>
          <a:p>
            <a:pPr>
              <a:lnSpc>
                <a:spcPct val="90000"/>
              </a:lnSpc>
            </a:pPr>
            <a:r>
              <a:rPr lang="en-US"/>
              <a:t>Amplitudes are multiplicative across electrodes</a:t>
            </a:r>
          </a:p>
          <a:p>
            <a:pPr lvl="1">
              <a:lnSpc>
                <a:spcPct val="90000"/>
              </a:lnSpc>
            </a:pPr>
            <a:r>
              <a:rPr lang="en-US"/>
              <a:t>Fz amplitude might go from 1.0 µV to 1.5 µV, and Pz amplitude might go from 2 µV to 3 µV</a:t>
            </a:r>
          </a:p>
        </p:txBody>
      </p:sp>
      <p:sp>
        <p:nvSpPr>
          <p:cNvPr id="1382405" name="Rectangle 5"/>
          <p:cNvSpPr>
            <a:spLocks noChangeArrowheads="1"/>
          </p:cNvSpPr>
          <p:nvPr/>
        </p:nvSpPr>
        <p:spPr bwMode="black">
          <a:xfrm>
            <a:off x="457200" y="5715000"/>
            <a:ext cx="8686800" cy="758825"/>
          </a:xfrm>
          <a:prstGeom prst="rect">
            <a:avLst/>
          </a:prstGeom>
          <a:noFill/>
          <a:ln w="9525">
            <a:noFill/>
            <a:miter lim="800000"/>
            <a:headEnd/>
            <a:tailEnd/>
          </a:ln>
          <a:effectLst/>
        </p:spPr>
        <p:txBody>
          <a:bodyPr>
            <a:prstTxWarp prst="textNoShape">
              <a:avLst/>
            </a:prstTxWarp>
          </a:bodyPr>
          <a:lstStyle/>
          <a:p>
            <a:pPr marL="342900" indent="-342900" eaLnBrk="1" hangingPunct="1">
              <a:lnSpc>
                <a:spcPct val="90000"/>
              </a:lnSpc>
              <a:spcBef>
                <a:spcPct val="20000"/>
              </a:spcBef>
              <a:buSzPct val="125000"/>
              <a:buFont typeface="Times" pitchFamily="-108" charset="0"/>
              <a:buChar char="•"/>
            </a:pPr>
            <a:r>
              <a:rPr lang="en-US" sz="2400">
                <a:effectLst>
                  <a:outerShdw blurRad="38100" dist="38100" dir="2700000" algn="tl">
                    <a:srgbClr val="DDDDDD"/>
                  </a:outerShdw>
                </a:effectLst>
              </a:rPr>
              <a:t>This produces a condition x electrode site interaction</a:t>
            </a:r>
          </a:p>
          <a:p>
            <a:pPr marL="742950" lvl="1" indent="-285750" eaLnBrk="1" hangingPunct="1">
              <a:lnSpc>
                <a:spcPct val="90000"/>
              </a:lnSpc>
              <a:spcBef>
                <a:spcPct val="20000"/>
              </a:spcBef>
              <a:buClr>
                <a:schemeClr val="tx1"/>
              </a:buClr>
              <a:buSzPct val="100000"/>
              <a:buFontTx/>
              <a:buChar char="-"/>
            </a:pPr>
            <a:r>
              <a:rPr lang="en-US">
                <a:effectLst>
                  <a:outerShdw blurRad="38100" dist="38100" dir="2700000" algn="tl">
                    <a:srgbClr val="DDDDDD"/>
                  </a:outerShdw>
                </a:effectLst>
                <a:ea typeface="ＭＳ Ｐゴシック" pitchFamily="-108" charset="-128"/>
              </a:rPr>
              <a:t>Even without a change in neural generators</a:t>
            </a:r>
          </a:p>
        </p:txBody>
      </p:sp>
      <p:grpSp>
        <p:nvGrpSpPr>
          <p:cNvPr id="2" name="Group 11"/>
          <p:cNvGrpSpPr>
            <a:grpSpLocks/>
          </p:cNvGrpSpPr>
          <p:nvPr/>
        </p:nvGrpSpPr>
        <p:grpSpPr bwMode="auto">
          <a:xfrm>
            <a:off x="3279775" y="5284787"/>
            <a:ext cx="1216025" cy="152400"/>
            <a:chOff x="2066" y="3528"/>
            <a:chExt cx="766" cy="96"/>
          </a:xfrm>
        </p:grpSpPr>
        <p:sp>
          <p:nvSpPr>
            <p:cNvPr id="1382407" name="Line 7"/>
            <p:cNvSpPr>
              <a:spLocks noChangeShapeType="1"/>
            </p:cNvSpPr>
            <p:nvPr/>
          </p:nvSpPr>
          <p:spPr bwMode="auto">
            <a:xfrm>
              <a:off x="2066" y="3576"/>
              <a:ext cx="766" cy="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8" name="Line 8"/>
            <p:cNvSpPr>
              <a:spLocks noChangeShapeType="1"/>
            </p:cNvSpPr>
            <p:nvPr/>
          </p:nvSpPr>
          <p:spPr bwMode="auto">
            <a:xfrm>
              <a:off x="2832" y="3528"/>
              <a:ext cx="0" cy="96"/>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9" name="Line 9"/>
            <p:cNvSpPr>
              <a:spLocks noChangeShapeType="1"/>
            </p:cNvSpPr>
            <p:nvPr/>
          </p:nvSpPr>
          <p:spPr bwMode="auto">
            <a:xfrm>
              <a:off x="2066" y="3528"/>
              <a:ext cx="0" cy="96"/>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grpSp>
      <p:sp>
        <p:nvSpPr>
          <p:cNvPr id="1382410" name="Text Box 10"/>
          <p:cNvSpPr txBox="1">
            <a:spLocks noChangeArrowheads="1"/>
          </p:cNvSpPr>
          <p:nvPr/>
        </p:nvSpPr>
        <p:spPr bwMode="auto">
          <a:xfrm>
            <a:off x="1822450" y="5176837"/>
            <a:ext cx="1458913"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600">
                <a:solidFill>
                  <a:srgbClr val="FF0000"/>
                </a:solidFill>
              </a:rPr>
              <a:t>Multiplicative</a:t>
            </a:r>
          </a:p>
        </p:txBody>
      </p:sp>
      <p:grpSp>
        <p:nvGrpSpPr>
          <p:cNvPr id="3" name="Group 12"/>
          <p:cNvGrpSpPr>
            <a:grpSpLocks/>
          </p:cNvGrpSpPr>
          <p:nvPr/>
        </p:nvGrpSpPr>
        <p:grpSpPr bwMode="auto">
          <a:xfrm>
            <a:off x="3279775" y="5513387"/>
            <a:ext cx="2435225" cy="138113"/>
            <a:chOff x="2066" y="3528"/>
            <a:chExt cx="766" cy="96"/>
          </a:xfrm>
        </p:grpSpPr>
        <p:sp>
          <p:nvSpPr>
            <p:cNvPr id="1382413" name="Line 13"/>
            <p:cNvSpPr>
              <a:spLocks noChangeShapeType="1"/>
            </p:cNvSpPr>
            <p:nvPr/>
          </p:nvSpPr>
          <p:spPr bwMode="auto">
            <a:xfrm>
              <a:off x="2066" y="3576"/>
              <a:ext cx="766" cy="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14" name="Line 14"/>
            <p:cNvSpPr>
              <a:spLocks noChangeShapeType="1"/>
            </p:cNvSpPr>
            <p:nvPr/>
          </p:nvSpPr>
          <p:spPr bwMode="auto">
            <a:xfrm>
              <a:off x="2832" y="3528"/>
              <a:ext cx="0" cy="96"/>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15" name="Line 15"/>
            <p:cNvSpPr>
              <a:spLocks noChangeShapeType="1"/>
            </p:cNvSpPr>
            <p:nvPr/>
          </p:nvSpPr>
          <p:spPr bwMode="auto">
            <a:xfrm>
              <a:off x="2066" y="3528"/>
              <a:ext cx="0" cy="96"/>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grpSp>
      <p:sp>
        <p:nvSpPr>
          <p:cNvPr id="1382416" name="Text Box 16"/>
          <p:cNvSpPr txBox="1">
            <a:spLocks noChangeArrowheads="1"/>
          </p:cNvSpPr>
          <p:nvPr/>
        </p:nvSpPr>
        <p:spPr bwMode="auto">
          <a:xfrm>
            <a:off x="2289175" y="5437187"/>
            <a:ext cx="993775" cy="336550"/>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r"/>
            <a:r>
              <a:rPr lang="en-US" sz="1600">
                <a:solidFill>
                  <a:srgbClr val="FF0000"/>
                </a:solidFill>
              </a:rPr>
              <a:t>Additive</a:t>
            </a:r>
          </a:p>
        </p:txBody>
      </p:sp>
      <p:graphicFrame>
        <p:nvGraphicFramePr>
          <p:cNvPr id="19" name="Chart 18"/>
          <p:cNvGraphicFramePr/>
          <p:nvPr>
            <p:extLst>
              <p:ext uri="{D42A27DB-BD31-4B8C-83A1-F6EECF244321}">
                <p14:modId xmlns:p14="http://schemas.microsoft.com/office/powerpoint/2010/main" val="2405363965"/>
              </p:ext>
            </p:extLst>
          </p:nvPr>
        </p:nvGraphicFramePr>
        <p:xfrm>
          <a:off x="2289175" y="2541587"/>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580334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3" name="Rectangle 3"/>
          <p:cNvSpPr>
            <a:spLocks noGrp="1" noChangeArrowheads="1"/>
          </p:cNvSpPr>
          <p:nvPr>
            <p:ph type="title"/>
          </p:nvPr>
        </p:nvSpPr>
        <p:spPr>
          <a:xfrm>
            <a:off x="457200" y="0"/>
            <a:ext cx="8229600" cy="1143000"/>
          </a:xfrm>
        </p:spPr>
        <p:txBody>
          <a:bodyPr/>
          <a:lstStyle/>
          <a:p>
            <a:r>
              <a:rPr lang="en-US"/>
              <a:t>Electrode Interactions</a:t>
            </a:r>
          </a:p>
        </p:txBody>
      </p:sp>
      <p:sp>
        <p:nvSpPr>
          <p:cNvPr id="1382405" name="Rectangle 5"/>
          <p:cNvSpPr>
            <a:spLocks noChangeArrowheads="1"/>
          </p:cNvSpPr>
          <p:nvPr/>
        </p:nvSpPr>
        <p:spPr bwMode="black">
          <a:xfrm>
            <a:off x="457200" y="1143000"/>
            <a:ext cx="8686800" cy="758825"/>
          </a:xfrm>
          <a:prstGeom prst="rect">
            <a:avLst/>
          </a:prstGeom>
          <a:noFill/>
          <a:ln w="9525">
            <a:noFill/>
            <a:miter lim="800000"/>
            <a:headEnd/>
            <a:tailEnd/>
          </a:ln>
          <a:effectLst/>
        </p:spPr>
        <p:txBody>
          <a:bodyPr>
            <a:prstTxWarp prst="textNoShape">
              <a:avLst/>
            </a:prstTxWarp>
          </a:bodyPr>
          <a:lstStyle/>
          <a:p>
            <a:pPr marL="342900" indent="-342900" eaLnBrk="1" hangingPunct="1">
              <a:lnSpc>
                <a:spcPct val="90000"/>
              </a:lnSpc>
              <a:spcBef>
                <a:spcPct val="20000"/>
              </a:spcBef>
              <a:buSzPct val="125000"/>
              <a:buFont typeface="Times" pitchFamily="-108" charset="0"/>
              <a:buChar char="•"/>
            </a:pPr>
            <a:r>
              <a:rPr lang="en-US" sz="2400" dirty="0" smtClean="0">
                <a:effectLst>
                  <a:outerShdw blurRad="38100" dist="38100" dir="2700000" algn="tl">
                    <a:srgbClr val="DDDDDD"/>
                  </a:outerShdw>
                </a:effectLst>
              </a:rPr>
              <a:t>McCarthy &amp; Wood (1985): Normalize the Data</a:t>
            </a:r>
          </a:p>
          <a:p>
            <a:pPr marL="742950" lvl="1" indent="-285750" eaLnBrk="1" hangingPunct="1">
              <a:lnSpc>
                <a:spcPct val="90000"/>
              </a:lnSpc>
              <a:spcBef>
                <a:spcPct val="20000"/>
              </a:spcBef>
              <a:buClr>
                <a:schemeClr val="tx1"/>
              </a:buClr>
              <a:buSzPct val="100000"/>
              <a:buFontTx/>
              <a:buChar char="-"/>
            </a:pPr>
            <a:r>
              <a:rPr lang="en-US" dirty="0" smtClean="0">
                <a:effectLst>
                  <a:outerShdw blurRad="38100" dist="38100" dir="2700000" algn="tl">
                    <a:srgbClr val="DDDDDD"/>
                  </a:outerShdw>
                </a:effectLst>
                <a:ea typeface="ＭＳ Ｐゴシック" pitchFamily="-108" charset="-128"/>
              </a:rPr>
              <a:t>Divide by vector length</a:t>
            </a:r>
            <a:endParaRPr lang="en-US" dirty="0">
              <a:effectLst>
                <a:outerShdw blurRad="38100" dist="38100" dir="2700000" algn="tl">
                  <a:srgbClr val="DDDDDD"/>
                </a:outerShdw>
              </a:effectLst>
              <a:ea typeface="ＭＳ Ｐゴシック" pitchFamily="-108" charset="-128"/>
            </a:endParaRPr>
          </a:p>
        </p:txBody>
      </p:sp>
      <p:graphicFrame>
        <p:nvGraphicFramePr>
          <p:cNvPr id="19" name="Chart 18"/>
          <p:cNvGraphicFramePr/>
          <p:nvPr>
            <p:extLst>
              <p:ext uri="{D42A27DB-BD31-4B8C-83A1-F6EECF244321}">
                <p14:modId xmlns:p14="http://schemas.microsoft.com/office/powerpoint/2010/main" val="2702088022"/>
              </p:ext>
            </p:extLst>
          </p:nvPr>
        </p:nvGraphicFramePr>
        <p:xfrm>
          <a:off x="2289175" y="2541587"/>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p:cNvGraphicFramePr/>
          <p:nvPr>
            <p:extLst>
              <p:ext uri="{D42A27DB-BD31-4B8C-83A1-F6EECF244321}">
                <p14:modId xmlns:p14="http://schemas.microsoft.com/office/powerpoint/2010/main" val="3266693102"/>
              </p:ext>
            </p:extLst>
          </p:nvPr>
        </p:nvGraphicFramePr>
        <p:xfrm>
          <a:off x="2286000" y="2541587"/>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4"/>
          <p:cNvSpPr txBox="1">
            <a:spLocks noChangeArrowheads="1"/>
          </p:cNvSpPr>
          <p:nvPr/>
        </p:nvSpPr>
        <p:spPr bwMode="black">
          <a:xfrm>
            <a:off x="457200" y="5296332"/>
            <a:ext cx="8458200" cy="115916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90000"/>
              </a:lnSpc>
              <a:spcBef>
                <a:spcPct val="20000"/>
              </a:spcBef>
              <a:spcAft>
                <a:spcPct val="0"/>
              </a:spcAft>
              <a:buClrTx/>
              <a:buSzPct val="125000"/>
              <a:buFont typeface="Times" pitchFamily="-112" charset="0"/>
              <a:buChar char="•"/>
              <a:tabLst/>
              <a:defRPr/>
            </a:pPr>
            <a:r>
              <a:rPr kumimoji="0" lang="en-US" sz="2400" b="0" i="0" u="none" strike="noStrike" kern="0" cap="none" spc="0" normalizeH="0" baseline="0" noProof="0" dirty="0" smtClean="0">
                <a:ln>
                  <a:noFill/>
                </a:ln>
                <a:solidFill>
                  <a:schemeClr val="tx1"/>
                </a:solidFill>
                <a:effectLst>
                  <a:outerShdw blurRad="38100" dist="38100" dir="2700000" algn="tl">
                    <a:srgbClr val="DDDDDD"/>
                  </a:outerShdw>
                </a:effectLst>
                <a:uLnTx/>
                <a:uFillTx/>
                <a:latin typeface="+mn-lt"/>
                <a:ea typeface="+mn-ea"/>
                <a:cs typeface="+mn-cs"/>
              </a:rPr>
              <a:t>Now the conditions have the same overall amplitude</a:t>
            </a:r>
          </a:p>
          <a:p>
            <a:pPr marL="742950" marR="0" lvl="1" indent="-285750" algn="l" defTabSz="914400" rtl="0" eaLnBrk="1" fontAlgn="base" latinLnBrk="0" hangingPunct="1">
              <a:lnSpc>
                <a:spcPct val="90000"/>
              </a:lnSpc>
              <a:spcBef>
                <a:spcPct val="20000"/>
              </a:spcBef>
              <a:spcAft>
                <a:spcPct val="0"/>
              </a:spcAft>
              <a:buClr>
                <a:schemeClr val="tx1"/>
              </a:buClr>
              <a:buSzPct val="100000"/>
              <a:buFontTx/>
              <a:buChar char="-"/>
              <a:tabLst/>
              <a:defRPr/>
            </a:pPr>
            <a:r>
              <a:rPr kumimoji="0" lang="en-US" sz="2000" b="0" i="0" u="none" strike="noStrike" kern="0" cap="none" spc="0" normalizeH="0" baseline="0" noProof="0" dirty="0" smtClean="0">
                <a:ln>
                  <a:noFill/>
                </a:ln>
                <a:solidFill>
                  <a:schemeClr val="tx1"/>
                </a:solidFill>
                <a:effectLst>
                  <a:outerShdw blurRad="38100" dist="38100" dir="2700000" algn="tl">
                    <a:srgbClr val="DDDDDD"/>
                  </a:outerShdw>
                </a:effectLst>
                <a:uLnTx/>
                <a:uFillTx/>
                <a:latin typeface="+mn-lt"/>
                <a:ea typeface="ＭＳ Ｐゴシック" pitchFamily="-112" charset="-128"/>
              </a:rPr>
              <a:t>Main effects are eliminated; they are assessed prior to normalization</a:t>
            </a:r>
            <a:endParaRPr kumimoji="0" lang="en-US" sz="2000" b="0" i="0" u="none" strike="noStrike" kern="0" cap="none" spc="0" normalizeH="0" baseline="0" noProof="0" dirty="0">
              <a:ln>
                <a:noFill/>
              </a:ln>
              <a:solidFill>
                <a:schemeClr val="tx1"/>
              </a:solidFill>
              <a:effectLst>
                <a:outerShdw blurRad="38100" dist="38100" dir="2700000" algn="tl">
                  <a:srgbClr val="DDDDDD"/>
                </a:outerShdw>
              </a:effectLst>
              <a:uLnTx/>
              <a:uFillTx/>
              <a:latin typeface="+mn-lt"/>
              <a:ea typeface="ＭＳ Ｐゴシック" pitchFamily="-112" charset="-128"/>
            </a:endParaRPr>
          </a:p>
        </p:txBody>
      </p:sp>
    </p:spTree>
    <p:extLst>
      <p:ext uri="{BB962C8B-B14F-4D97-AF65-F5344CB8AC3E}">
        <p14:creationId xmlns:p14="http://schemas.microsoft.com/office/powerpoint/2010/main" val="35638040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 presetClass="entr" presetSubtype="0" fill="hold" grpId="0" nodeType="withEffect">
                                  <p:stCondLst>
                                    <p:cond delay="0"/>
                                  </p:stCondLst>
                                  <p:childTnLst>
                                    <p:set>
                                      <p:cBhvr>
                                        <p:cTn id="9" dur="1" fill="hold">
                                          <p:stCondLst>
                                            <p:cond delay="499"/>
                                          </p:stCondLst>
                                        </p:cTn>
                                        <p:tgtEl>
                                          <p:spTgt spid="7">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499"/>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AsOne/>
      </p:bldGraphic>
      <p:bldP spid="7" grpId="0" build="p"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02" name="Line 2"/>
          <p:cNvSpPr>
            <a:spLocks noChangeShapeType="1"/>
          </p:cNvSpPr>
          <p:nvPr/>
        </p:nvSpPr>
        <p:spPr bwMode="auto">
          <a:xfrm rot="5400000">
            <a:off x="4572000" y="-291782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80003" name="Rectangle 3"/>
          <p:cNvSpPr>
            <a:spLocks noGrp="1" noChangeArrowheads="1"/>
          </p:cNvSpPr>
          <p:nvPr>
            <p:ph type="title"/>
          </p:nvPr>
        </p:nvSpPr>
        <p:spPr>
          <a:xfrm>
            <a:off x="457200" y="26987"/>
            <a:ext cx="8229600" cy="1143000"/>
          </a:xfrm>
        </p:spPr>
        <p:txBody>
          <a:bodyPr/>
          <a:lstStyle/>
          <a:p>
            <a:r>
              <a:rPr lang="en-US"/>
              <a:t>Electrode Interactions</a:t>
            </a:r>
          </a:p>
        </p:txBody>
      </p:sp>
      <p:sp>
        <p:nvSpPr>
          <p:cNvPr id="1280004" name="Rectangle 4"/>
          <p:cNvSpPr>
            <a:spLocks noGrp="1" noChangeArrowheads="1"/>
          </p:cNvSpPr>
          <p:nvPr>
            <p:ph type="body" idx="1"/>
          </p:nvPr>
        </p:nvSpPr>
        <p:spPr>
          <a:xfrm>
            <a:off x="457200" y="1349374"/>
            <a:ext cx="8458200" cy="4978400"/>
          </a:xfrm>
        </p:spPr>
        <p:txBody>
          <a:bodyPr/>
          <a:lstStyle/>
          <a:p>
            <a:pPr>
              <a:lnSpc>
                <a:spcPct val="90000"/>
              </a:lnSpc>
            </a:pPr>
            <a:r>
              <a:rPr lang="en-US" dirty="0" smtClean="0"/>
              <a:t>Technical Problem: Urbach &amp; Kutas (2002) demonstrated that normalization does not actually work under many realistic conditions</a:t>
            </a:r>
          </a:p>
          <a:p>
            <a:pPr lvl="1">
              <a:lnSpc>
                <a:spcPct val="90000"/>
              </a:lnSpc>
            </a:pPr>
            <a:r>
              <a:rPr lang="en-US" dirty="0" smtClean="0"/>
              <a:t>Many of these problems disappear if you measure from difference waves</a:t>
            </a:r>
          </a:p>
          <a:p>
            <a:pPr>
              <a:lnSpc>
                <a:spcPct val="90000"/>
              </a:lnSpc>
            </a:pPr>
            <a:r>
              <a:rPr lang="en-US" dirty="0" smtClean="0"/>
              <a:t>Conceptual problem: The conclusions that can be drawn from an electrode site interaction are extremely weak</a:t>
            </a:r>
          </a:p>
          <a:p>
            <a:pPr lvl="1">
              <a:lnSpc>
                <a:spcPct val="90000"/>
              </a:lnSpc>
            </a:pPr>
            <a:r>
              <a:rPr lang="en-US" dirty="0" smtClean="0"/>
              <a:t>Could be same generators, but change in relative amplitudes</a:t>
            </a:r>
          </a:p>
          <a:p>
            <a:pPr lvl="1">
              <a:lnSpc>
                <a:spcPct val="90000"/>
              </a:lnSpc>
            </a:pPr>
            <a:r>
              <a:rPr lang="en-US" dirty="0" smtClean="0"/>
              <a:t>Could be same generators, but a change in relative latencies</a:t>
            </a:r>
          </a:p>
          <a:p>
            <a:pPr>
              <a:lnSpc>
                <a:spcPct val="90000"/>
              </a:lnSpc>
            </a:pPr>
            <a:r>
              <a:rPr lang="en-US" dirty="0" smtClean="0"/>
              <a:t>General advice: Don’t worry about electrode interactions</a:t>
            </a:r>
          </a:p>
          <a:p>
            <a:pPr lvl="1">
              <a:lnSpc>
                <a:spcPct val="90000"/>
              </a:lnSpc>
            </a:pPr>
            <a:r>
              <a:rPr lang="en-US" dirty="0" smtClean="0"/>
              <a:t>You can’t draw very strong conclusions from them, so just report them</a:t>
            </a:r>
            <a:endParaRPr lang="en-US" dirty="0"/>
          </a:p>
        </p:txBody>
      </p:sp>
    </p:spTree>
    <p:extLst>
      <p:ext uri="{BB962C8B-B14F-4D97-AF65-F5344CB8AC3E}">
        <p14:creationId xmlns:p14="http://schemas.microsoft.com/office/powerpoint/2010/main" val="41962980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80004">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80004">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8000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80004">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8000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000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71811" name="Rectangle 3"/>
          <p:cNvSpPr>
            <a:spLocks noGrp="1" noChangeArrowheads="1"/>
          </p:cNvSpPr>
          <p:nvPr>
            <p:ph type="title"/>
          </p:nvPr>
        </p:nvSpPr>
        <p:spPr>
          <a:xfrm>
            <a:off x="457200" y="0"/>
            <a:ext cx="8229600" cy="1143000"/>
          </a:xfrm>
        </p:spPr>
        <p:txBody>
          <a:bodyPr/>
          <a:lstStyle/>
          <a:p>
            <a:r>
              <a:rPr lang="en-US" dirty="0"/>
              <a:t>Heterogeneity of Covariance</a:t>
            </a:r>
          </a:p>
        </p:txBody>
      </p:sp>
      <p:sp>
        <p:nvSpPr>
          <p:cNvPr id="1271812" name="Rectangle 4"/>
          <p:cNvSpPr>
            <a:spLocks noGrp="1" noChangeArrowheads="1"/>
          </p:cNvSpPr>
          <p:nvPr>
            <p:ph type="body" idx="1"/>
          </p:nvPr>
        </p:nvSpPr>
        <p:spPr>
          <a:xfrm>
            <a:off x="457200" y="1322387"/>
            <a:ext cx="8458200" cy="4978400"/>
          </a:xfrm>
        </p:spPr>
        <p:txBody>
          <a:bodyPr/>
          <a:lstStyle/>
          <a:p>
            <a:pPr>
              <a:lnSpc>
                <a:spcPct val="90000"/>
              </a:lnSpc>
            </a:pPr>
            <a:r>
              <a:rPr lang="en-US" dirty="0"/>
              <a:t>Within-subjects ANOVA assumes homogeneity of variance and </a:t>
            </a:r>
            <a:r>
              <a:rPr lang="en-US" dirty="0" smtClean="0"/>
              <a:t>covariance</a:t>
            </a:r>
            <a:endParaRPr lang="en-US" dirty="0"/>
          </a:p>
          <a:p>
            <a:pPr lvl="1">
              <a:lnSpc>
                <a:spcPct val="90000"/>
              </a:lnSpc>
            </a:pPr>
            <a:r>
              <a:rPr lang="en-US" dirty="0"/>
              <a:t>Modest heterogeneity of variance not a big problem</a:t>
            </a:r>
          </a:p>
          <a:p>
            <a:pPr lvl="1">
              <a:lnSpc>
                <a:spcPct val="90000"/>
              </a:lnSpc>
            </a:pPr>
            <a:r>
              <a:rPr lang="en-US" dirty="0"/>
              <a:t>Heterogeneity of covariance inflates Type I error rate</a:t>
            </a:r>
          </a:p>
          <a:p>
            <a:pPr>
              <a:lnSpc>
                <a:spcPct val="90000"/>
              </a:lnSpc>
            </a:pPr>
            <a:r>
              <a:rPr lang="en-US" dirty="0"/>
              <a:t>What is homogeneity of covariance?</a:t>
            </a:r>
          </a:p>
          <a:p>
            <a:pPr lvl="1">
              <a:lnSpc>
                <a:spcPct val="90000"/>
              </a:lnSpc>
            </a:pPr>
            <a:r>
              <a:rPr lang="en-US" dirty="0"/>
              <a:t>3 or more levels of a within-subjects factor</a:t>
            </a:r>
          </a:p>
          <a:p>
            <a:pPr lvl="1">
              <a:lnSpc>
                <a:spcPct val="90000"/>
              </a:lnSpc>
            </a:pPr>
            <a:r>
              <a:rPr lang="en-US" dirty="0"/>
              <a:t>Each level must be equally correlated with the other </a:t>
            </a:r>
            <a:r>
              <a:rPr lang="en-US" dirty="0" smtClean="0"/>
              <a:t>levels</a:t>
            </a:r>
            <a:endParaRPr lang="en-US" dirty="0"/>
          </a:p>
        </p:txBody>
      </p:sp>
    </p:spTree>
    <p:extLst>
      <p:ext uri="{BB962C8B-B14F-4D97-AF65-F5344CB8AC3E}">
        <p14:creationId xmlns:p14="http://schemas.microsoft.com/office/powerpoint/2010/main" val="31805591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71812">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271812">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27181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1812" grpId="0" build="p"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Line 2"/>
          <p:cNvSpPr>
            <a:spLocks noChangeShapeType="1"/>
          </p:cNvSpPr>
          <p:nvPr/>
        </p:nvSpPr>
        <p:spPr bwMode="auto">
          <a:xfrm rot="5400000">
            <a:off x="4572000" y="-29083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71811" name="Rectangle 3"/>
          <p:cNvSpPr>
            <a:spLocks noGrp="1" noChangeArrowheads="1"/>
          </p:cNvSpPr>
          <p:nvPr>
            <p:ph type="title"/>
          </p:nvPr>
        </p:nvSpPr>
        <p:spPr>
          <a:xfrm>
            <a:off x="457200" y="36513"/>
            <a:ext cx="8229600" cy="1143000"/>
          </a:xfrm>
        </p:spPr>
        <p:txBody>
          <a:bodyPr/>
          <a:lstStyle/>
          <a:p>
            <a:r>
              <a:rPr lang="en-US"/>
              <a:t>Heterogeneity of Covariance</a:t>
            </a:r>
          </a:p>
        </p:txBody>
      </p:sp>
      <p:sp>
        <p:nvSpPr>
          <p:cNvPr id="6" name="Rectangle 5"/>
          <p:cNvSpPr/>
          <p:nvPr/>
        </p:nvSpPr>
        <p:spPr bwMode="auto">
          <a:xfrm>
            <a:off x="975987" y="1632184"/>
            <a:ext cx="4538928" cy="3868464"/>
          </a:xfrm>
          <a:prstGeom prst="rect">
            <a:avLst/>
          </a:prstGeom>
          <a:no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7" name="Rectangle 6"/>
          <p:cNvSpPr/>
          <p:nvPr/>
        </p:nvSpPr>
        <p:spPr bwMode="auto">
          <a:xfrm>
            <a:off x="1269959" y="4113175"/>
            <a:ext cx="764327" cy="1387473"/>
          </a:xfrm>
          <a:prstGeom prst="rect">
            <a:avLst/>
          </a:prstGeom>
          <a:solidFill>
            <a:srgbClr val="79CD6B"/>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8" name="Rectangle 7"/>
          <p:cNvSpPr/>
          <p:nvPr/>
        </p:nvSpPr>
        <p:spPr bwMode="auto">
          <a:xfrm>
            <a:off x="2863287" y="2949109"/>
            <a:ext cx="764327" cy="2551540"/>
          </a:xfrm>
          <a:prstGeom prst="rect">
            <a:avLst/>
          </a:prstGeom>
          <a:solidFill>
            <a:srgbClr val="79CD6B"/>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9" name="Rectangle 8"/>
          <p:cNvSpPr/>
          <p:nvPr/>
        </p:nvSpPr>
        <p:spPr bwMode="auto">
          <a:xfrm>
            <a:off x="4456616" y="4113175"/>
            <a:ext cx="764327" cy="1387473"/>
          </a:xfrm>
          <a:prstGeom prst="rect">
            <a:avLst/>
          </a:prstGeom>
          <a:solidFill>
            <a:srgbClr val="79CD6B"/>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1" name="Oval 10"/>
          <p:cNvSpPr/>
          <p:nvPr/>
        </p:nvSpPr>
        <p:spPr bwMode="auto">
          <a:xfrm>
            <a:off x="1528654" y="5124384"/>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2" name="Oval 11"/>
          <p:cNvSpPr/>
          <p:nvPr/>
        </p:nvSpPr>
        <p:spPr bwMode="auto">
          <a:xfrm>
            <a:off x="3127862" y="3949252"/>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3" name="Oval 12"/>
          <p:cNvSpPr/>
          <p:nvPr/>
        </p:nvSpPr>
        <p:spPr bwMode="auto">
          <a:xfrm>
            <a:off x="4740226" y="5124384"/>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4" name="Oval 13"/>
          <p:cNvSpPr/>
          <p:nvPr/>
        </p:nvSpPr>
        <p:spPr bwMode="auto">
          <a:xfrm>
            <a:off x="1528654" y="3879394"/>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5" name="Oval 14"/>
          <p:cNvSpPr/>
          <p:nvPr/>
        </p:nvSpPr>
        <p:spPr bwMode="auto">
          <a:xfrm>
            <a:off x="3127862" y="2704262"/>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6" name="Oval 15"/>
          <p:cNvSpPr/>
          <p:nvPr/>
        </p:nvSpPr>
        <p:spPr bwMode="auto">
          <a:xfrm>
            <a:off x="4740226" y="3879394"/>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7" name="Oval 16"/>
          <p:cNvSpPr/>
          <p:nvPr/>
        </p:nvSpPr>
        <p:spPr bwMode="auto">
          <a:xfrm>
            <a:off x="1528654" y="2832218"/>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8" name="Oval 17"/>
          <p:cNvSpPr/>
          <p:nvPr/>
        </p:nvSpPr>
        <p:spPr bwMode="auto">
          <a:xfrm>
            <a:off x="3127862" y="1657086"/>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9" name="Oval 18"/>
          <p:cNvSpPr/>
          <p:nvPr/>
        </p:nvSpPr>
        <p:spPr bwMode="auto">
          <a:xfrm>
            <a:off x="4740226" y="2832218"/>
            <a:ext cx="233781" cy="233781"/>
          </a:xfrm>
          <a:prstGeom prst="ellipse">
            <a:avLst/>
          </a:prstGeom>
          <a:solidFill>
            <a:srgbClr val="FF0000"/>
          </a:solidFill>
          <a:ln w="12700" cap="sq" cmpd="sng" algn="ctr">
            <a:solidFill>
              <a:schemeClr val="tx1"/>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cxnSp>
        <p:nvCxnSpPr>
          <p:cNvPr id="23" name="Straight Connector 22"/>
          <p:cNvCxnSpPr/>
          <p:nvPr/>
        </p:nvCxnSpPr>
        <p:spPr bwMode="auto">
          <a:xfrm flipV="1">
            <a:off x="1644895" y="1775599"/>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cxnSp>
        <p:nvCxnSpPr>
          <p:cNvPr id="27" name="Straight Connector 26"/>
          <p:cNvCxnSpPr/>
          <p:nvPr/>
        </p:nvCxnSpPr>
        <p:spPr bwMode="auto">
          <a:xfrm flipV="1">
            <a:off x="1644895" y="2832218"/>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cxnSp>
        <p:nvCxnSpPr>
          <p:cNvPr id="28" name="Straight Connector 27"/>
          <p:cNvCxnSpPr/>
          <p:nvPr/>
        </p:nvCxnSpPr>
        <p:spPr bwMode="auto">
          <a:xfrm flipV="1">
            <a:off x="1644895" y="4066143"/>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cxnSp>
        <p:nvCxnSpPr>
          <p:cNvPr id="29" name="Straight Connector 28"/>
          <p:cNvCxnSpPr/>
          <p:nvPr/>
        </p:nvCxnSpPr>
        <p:spPr bwMode="auto">
          <a:xfrm flipH="1" flipV="1">
            <a:off x="3242978" y="1764531"/>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cxnSp>
        <p:nvCxnSpPr>
          <p:cNvPr id="30" name="Straight Connector 29"/>
          <p:cNvCxnSpPr/>
          <p:nvPr/>
        </p:nvCxnSpPr>
        <p:spPr bwMode="auto">
          <a:xfrm flipH="1" flipV="1">
            <a:off x="3242978" y="2832218"/>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cxnSp>
        <p:nvCxnSpPr>
          <p:cNvPr id="31" name="Straight Connector 30"/>
          <p:cNvCxnSpPr/>
          <p:nvPr/>
        </p:nvCxnSpPr>
        <p:spPr bwMode="auto">
          <a:xfrm flipH="1" flipV="1">
            <a:off x="3242978" y="4066143"/>
            <a:ext cx="1598083" cy="1173512"/>
          </a:xfrm>
          <a:prstGeom prst="line">
            <a:avLst/>
          </a:prstGeom>
          <a:solidFill>
            <a:schemeClr val="accent1"/>
          </a:solidFill>
          <a:ln w="25400" cap="sq" cmpd="sng" algn="ctr">
            <a:solidFill>
              <a:srgbClr val="FF0000"/>
            </a:solidFill>
            <a:prstDash val="solid"/>
            <a:round/>
            <a:headEnd type="none" w="sm" len="sm"/>
            <a:tailEnd type="none" w="sm" len="sm"/>
          </a:ln>
          <a:effectLst/>
        </p:spPr>
      </p:cxnSp>
      <p:sp>
        <p:nvSpPr>
          <p:cNvPr id="32" name="TextBox 31"/>
          <p:cNvSpPr txBox="1"/>
          <p:nvPr/>
        </p:nvSpPr>
        <p:spPr>
          <a:xfrm>
            <a:off x="211330" y="2748126"/>
            <a:ext cx="1374770" cy="400110"/>
          </a:xfrm>
          <a:prstGeom prst="rect">
            <a:avLst/>
          </a:prstGeom>
          <a:noFill/>
        </p:spPr>
        <p:txBody>
          <a:bodyPr wrap="none" rtlCol="0">
            <a:spAutoFit/>
          </a:bodyPr>
          <a:lstStyle/>
          <a:p>
            <a:r>
              <a:rPr lang="en-US" dirty="0" smtClean="0"/>
              <a:t>Subject 1</a:t>
            </a:r>
            <a:endParaRPr lang="en-US" dirty="0"/>
          </a:p>
        </p:txBody>
      </p:sp>
      <p:sp>
        <p:nvSpPr>
          <p:cNvPr id="33" name="TextBox 32"/>
          <p:cNvSpPr txBox="1"/>
          <p:nvPr/>
        </p:nvSpPr>
        <p:spPr>
          <a:xfrm>
            <a:off x="211330" y="3791608"/>
            <a:ext cx="1374770" cy="400110"/>
          </a:xfrm>
          <a:prstGeom prst="rect">
            <a:avLst/>
          </a:prstGeom>
          <a:noFill/>
        </p:spPr>
        <p:txBody>
          <a:bodyPr wrap="none" rtlCol="0">
            <a:spAutoFit/>
          </a:bodyPr>
          <a:lstStyle/>
          <a:p>
            <a:r>
              <a:rPr lang="en-US" dirty="0" smtClean="0"/>
              <a:t>Subject 2</a:t>
            </a:r>
            <a:endParaRPr lang="en-US" dirty="0"/>
          </a:p>
        </p:txBody>
      </p:sp>
      <p:sp>
        <p:nvSpPr>
          <p:cNvPr id="34" name="TextBox 33"/>
          <p:cNvSpPr txBox="1"/>
          <p:nvPr/>
        </p:nvSpPr>
        <p:spPr>
          <a:xfrm>
            <a:off x="211330" y="5039600"/>
            <a:ext cx="1374770" cy="400110"/>
          </a:xfrm>
          <a:prstGeom prst="rect">
            <a:avLst/>
          </a:prstGeom>
          <a:noFill/>
        </p:spPr>
        <p:txBody>
          <a:bodyPr wrap="none" rtlCol="0">
            <a:spAutoFit/>
          </a:bodyPr>
          <a:lstStyle/>
          <a:p>
            <a:r>
              <a:rPr lang="en-US" dirty="0" smtClean="0"/>
              <a:t>Subject 3</a:t>
            </a:r>
            <a:endParaRPr lang="en-US" dirty="0"/>
          </a:p>
        </p:txBody>
      </p:sp>
      <p:sp>
        <p:nvSpPr>
          <p:cNvPr id="35" name="TextBox 34"/>
          <p:cNvSpPr txBox="1"/>
          <p:nvPr/>
        </p:nvSpPr>
        <p:spPr>
          <a:xfrm>
            <a:off x="1176633" y="5500648"/>
            <a:ext cx="936524" cy="830997"/>
          </a:xfrm>
          <a:prstGeom prst="rect">
            <a:avLst/>
          </a:prstGeom>
          <a:noFill/>
        </p:spPr>
        <p:txBody>
          <a:bodyPr wrap="none" rtlCol="0">
            <a:spAutoFit/>
          </a:bodyPr>
          <a:lstStyle/>
          <a:p>
            <a:pPr algn="ctr"/>
            <a:r>
              <a:rPr lang="en-US" sz="2400" dirty="0" err="1" smtClean="0"/>
              <a:t>Cond</a:t>
            </a:r>
            <a:endParaRPr lang="en-US" sz="2400" dirty="0" smtClean="0"/>
          </a:p>
          <a:p>
            <a:pPr algn="ctr"/>
            <a:r>
              <a:rPr lang="en-US" sz="2400" dirty="0"/>
              <a:t>A</a:t>
            </a:r>
          </a:p>
        </p:txBody>
      </p:sp>
      <p:sp>
        <p:nvSpPr>
          <p:cNvPr id="36" name="TextBox 35"/>
          <p:cNvSpPr txBox="1"/>
          <p:nvPr/>
        </p:nvSpPr>
        <p:spPr>
          <a:xfrm>
            <a:off x="2774716" y="5500648"/>
            <a:ext cx="936524" cy="830997"/>
          </a:xfrm>
          <a:prstGeom prst="rect">
            <a:avLst/>
          </a:prstGeom>
          <a:noFill/>
        </p:spPr>
        <p:txBody>
          <a:bodyPr wrap="none" rtlCol="0">
            <a:spAutoFit/>
          </a:bodyPr>
          <a:lstStyle/>
          <a:p>
            <a:pPr algn="ctr"/>
            <a:r>
              <a:rPr lang="en-US" sz="2400" dirty="0" err="1" smtClean="0"/>
              <a:t>Cond</a:t>
            </a:r>
            <a:endParaRPr lang="en-US" sz="2400" dirty="0" smtClean="0"/>
          </a:p>
          <a:p>
            <a:pPr algn="ctr"/>
            <a:r>
              <a:rPr lang="en-US" sz="2400" dirty="0" smtClean="0"/>
              <a:t>B</a:t>
            </a:r>
            <a:endParaRPr lang="en-US" sz="2400" dirty="0"/>
          </a:p>
        </p:txBody>
      </p:sp>
      <p:sp>
        <p:nvSpPr>
          <p:cNvPr id="37" name="TextBox 36"/>
          <p:cNvSpPr txBox="1"/>
          <p:nvPr/>
        </p:nvSpPr>
        <p:spPr>
          <a:xfrm>
            <a:off x="4372799" y="5500648"/>
            <a:ext cx="936524" cy="830997"/>
          </a:xfrm>
          <a:prstGeom prst="rect">
            <a:avLst/>
          </a:prstGeom>
          <a:noFill/>
        </p:spPr>
        <p:txBody>
          <a:bodyPr wrap="none" rtlCol="0">
            <a:spAutoFit/>
          </a:bodyPr>
          <a:lstStyle/>
          <a:p>
            <a:pPr algn="ctr"/>
            <a:r>
              <a:rPr lang="en-US" sz="2400" dirty="0" err="1" smtClean="0"/>
              <a:t>Cond</a:t>
            </a:r>
            <a:endParaRPr lang="en-US" sz="2400" dirty="0" smtClean="0"/>
          </a:p>
          <a:p>
            <a:pPr algn="ctr"/>
            <a:r>
              <a:rPr lang="en-US" sz="2400" dirty="0" smtClean="0"/>
              <a:t>C</a:t>
            </a:r>
            <a:endParaRPr lang="en-US" sz="2400" dirty="0"/>
          </a:p>
        </p:txBody>
      </p:sp>
      <p:sp>
        <p:nvSpPr>
          <p:cNvPr id="38" name="TextBox 37"/>
          <p:cNvSpPr txBox="1"/>
          <p:nvPr/>
        </p:nvSpPr>
        <p:spPr>
          <a:xfrm>
            <a:off x="5757997" y="2621956"/>
            <a:ext cx="3093429" cy="1938992"/>
          </a:xfrm>
          <a:prstGeom prst="rect">
            <a:avLst/>
          </a:prstGeom>
          <a:noFill/>
        </p:spPr>
        <p:txBody>
          <a:bodyPr wrap="square" rtlCol="0">
            <a:spAutoFit/>
          </a:bodyPr>
          <a:lstStyle/>
          <a:p>
            <a:r>
              <a:rPr lang="en-US" sz="2400" dirty="0" smtClean="0"/>
              <a:t>Within-Subjects</a:t>
            </a:r>
            <a:r>
              <a:rPr lang="en-US" sz="2400" u="sng" dirty="0" smtClean="0"/>
              <a:t> ANOVA assumes:</a:t>
            </a:r>
          </a:p>
          <a:p>
            <a:r>
              <a:rPr lang="en-US" sz="2400" dirty="0" err="1" smtClean="0"/>
              <a:t>Covariance(A</a:t>
            </a:r>
            <a:r>
              <a:rPr lang="en-US" sz="2400" dirty="0" smtClean="0"/>
              <a:t>, B) =</a:t>
            </a:r>
          </a:p>
          <a:p>
            <a:r>
              <a:rPr lang="en-US" sz="2400" dirty="0" err="1" smtClean="0"/>
              <a:t>Covariance(B</a:t>
            </a:r>
            <a:r>
              <a:rPr lang="en-US" sz="2400" dirty="0" smtClean="0"/>
              <a:t>, C) =</a:t>
            </a:r>
          </a:p>
          <a:p>
            <a:r>
              <a:rPr lang="en-US" sz="2400" dirty="0" err="1" smtClean="0"/>
              <a:t>Covariance(A</a:t>
            </a:r>
            <a:r>
              <a:rPr lang="en-US" sz="2400" dirty="0" smtClean="0"/>
              <a:t>, C) </a:t>
            </a:r>
            <a:endParaRPr lang="en-US" sz="2400" dirty="0"/>
          </a:p>
        </p:txBody>
      </p:sp>
    </p:spTree>
    <p:extLst>
      <p:ext uri="{BB962C8B-B14F-4D97-AF65-F5344CB8AC3E}">
        <p14:creationId xmlns:p14="http://schemas.microsoft.com/office/powerpoint/2010/main" val="321416853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Line 2"/>
          <p:cNvSpPr>
            <a:spLocks noChangeShapeType="1"/>
          </p:cNvSpPr>
          <p:nvPr/>
        </p:nvSpPr>
        <p:spPr bwMode="auto">
          <a:xfrm rot="5400000">
            <a:off x="4572000" y="-29337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73859" name="Rectangle 3"/>
          <p:cNvSpPr>
            <a:spLocks noGrp="1" noChangeArrowheads="1"/>
          </p:cNvSpPr>
          <p:nvPr>
            <p:ph type="title"/>
          </p:nvPr>
        </p:nvSpPr>
        <p:spPr>
          <a:xfrm>
            <a:off x="457200" y="11113"/>
            <a:ext cx="8229600" cy="1143000"/>
          </a:xfrm>
        </p:spPr>
        <p:txBody>
          <a:bodyPr/>
          <a:lstStyle/>
          <a:p>
            <a:r>
              <a:rPr lang="en-US"/>
              <a:t>Heterogeneity of Covariance</a:t>
            </a:r>
          </a:p>
        </p:txBody>
      </p:sp>
      <p:sp>
        <p:nvSpPr>
          <p:cNvPr id="1273860" name="Rectangle 4"/>
          <p:cNvSpPr>
            <a:spLocks noGrp="1" noChangeArrowheads="1"/>
          </p:cNvSpPr>
          <p:nvPr>
            <p:ph type="body" idx="1"/>
          </p:nvPr>
        </p:nvSpPr>
        <p:spPr>
          <a:xfrm>
            <a:off x="457200" y="1154113"/>
            <a:ext cx="8458200" cy="5437187"/>
          </a:xfrm>
        </p:spPr>
        <p:txBody>
          <a:bodyPr/>
          <a:lstStyle/>
          <a:p>
            <a:pPr>
              <a:lnSpc>
                <a:spcPct val="90000"/>
              </a:lnSpc>
            </a:pPr>
            <a:r>
              <a:rPr lang="en-US" dirty="0" smtClean="0"/>
              <a:t>Why is this a special problem for ERPs?</a:t>
            </a:r>
          </a:p>
          <a:p>
            <a:pPr lvl="1">
              <a:lnSpc>
                <a:spcPct val="90000"/>
              </a:lnSpc>
            </a:pPr>
            <a:r>
              <a:rPr lang="en-US" dirty="0" smtClean="0"/>
              <a:t>Covariance is lower for more distant electrode pairs than for nearby electrode pairs</a:t>
            </a:r>
          </a:p>
          <a:p>
            <a:pPr lvl="1">
              <a:lnSpc>
                <a:spcPct val="90000"/>
              </a:lnSpc>
            </a:pPr>
            <a:r>
              <a:rPr lang="en-US" dirty="0" smtClean="0"/>
              <a:t>Whenever 3 or more electrodes are used, heterogeneity of covariance is likely</a:t>
            </a:r>
          </a:p>
          <a:p>
            <a:pPr>
              <a:lnSpc>
                <a:spcPct val="90000"/>
              </a:lnSpc>
            </a:pPr>
            <a:r>
              <a:rPr lang="en-US" dirty="0" smtClean="0"/>
              <a:t>SPR mandates that papers deal with this problem</a:t>
            </a:r>
          </a:p>
          <a:p>
            <a:pPr>
              <a:lnSpc>
                <a:spcPct val="90000"/>
              </a:lnSpc>
            </a:pPr>
            <a:r>
              <a:rPr lang="en-US" dirty="0" smtClean="0"/>
              <a:t>Greenhouse</a:t>
            </a:r>
            <a:r>
              <a:rPr lang="en-US" dirty="0"/>
              <a:t>-</a:t>
            </a:r>
            <a:r>
              <a:rPr lang="en-US" dirty="0" err="1"/>
              <a:t>Geisser</a:t>
            </a:r>
            <a:r>
              <a:rPr lang="en-US" dirty="0"/>
              <a:t> epsilon adjustment</a:t>
            </a:r>
          </a:p>
          <a:p>
            <a:pPr lvl="1">
              <a:lnSpc>
                <a:spcPct val="90000"/>
              </a:lnSpc>
            </a:pPr>
            <a:r>
              <a:rPr lang="en-US" dirty="0"/>
              <a:t>Degree of </a:t>
            </a:r>
            <a:r>
              <a:rPr lang="en-US" dirty="0" err="1"/>
              <a:t>nonsphericity</a:t>
            </a:r>
            <a:r>
              <a:rPr lang="en-US" dirty="0"/>
              <a:t> is </a:t>
            </a:r>
            <a:r>
              <a:rPr lang="en-US" dirty="0" smtClean="0"/>
              <a:t>computed</a:t>
            </a:r>
          </a:p>
          <a:p>
            <a:pPr lvl="1">
              <a:lnSpc>
                <a:spcPct val="90000"/>
              </a:lnSpc>
            </a:pPr>
            <a:r>
              <a:rPr lang="en-US" dirty="0" smtClean="0"/>
              <a:t>An adjustment factor, epsilon, is computed</a:t>
            </a:r>
          </a:p>
          <a:p>
            <a:pPr lvl="1">
              <a:lnSpc>
                <a:spcPct val="90000"/>
              </a:lnSpc>
            </a:pPr>
            <a:r>
              <a:rPr lang="en-US" dirty="0" smtClean="0"/>
              <a:t>New </a:t>
            </a:r>
            <a:r>
              <a:rPr lang="en-US" dirty="0" err="1" smtClean="0"/>
              <a:t>df</a:t>
            </a:r>
            <a:r>
              <a:rPr lang="en-US" dirty="0" smtClean="0"/>
              <a:t> computed </a:t>
            </a:r>
            <a:r>
              <a:rPr lang="en-US" smtClean="0"/>
              <a:t>by multiplying </a:t>
            </a:r>
            <a:r>
              <a:rPr lang="en-US" dirty="0" smtClean="0"/>
              <a:t>epsilon by original </a:t>
            </a:r>
            <a:r>
              <a:rPr lang="en-US" dirty="0" err="1" smtClean="0"/>
              <a:t>df</a:t>
            </a:r>
            <a:endParaRPr lang="en-US" dirty="0" smtClean="0"/>
          </a:p>
          <a:p>
            <a:pPr lvl="1">
              <a:lnSpc>
                <a:spcPct val="90000"/>
              </a:lnSpc>
            </a:pPr>
            <a:r>
              <a:rPr lang="en-US" dirty="0" smtClean="0"/>
              <a:t>New </a:t>
            </a:r>
            <a:r>
              <a:rPr lang="en-US" dirty="0" err="1"/>
              <a:t>df</a:t>
            </a:r>
            <a:r>
              <a:rPr lang="en-US" dirty="0"/>
              <a:t> used for computing </a:t>
            </a:r>
            <a:r>
              <a:rPr lang="en-US" dirty="0" err="1"/>
              <a:t>p</a:t>
            </a:r>
            <a:r>
              <a:rPr lang="en-US" dirty="0"/>
              <a:t>-values</a:t>
            </a:r>
            <a:endParaRPr lang="en-US" dirty="0" smtClean="0"/>
          </a:p>
          <a:p>
            <a:pPr>
              <a:lnSpc>
                <a:spcPct val="90000"/>
              </a:lnSpc>
            </a:pPr>
            <a:r>
              <a:rPr lang="en-US" dirty="0" err="1" smtClean="0"/>
              <a:t>Greehouse</a:t>
            </a:r>
            <a:r>
              <a:rPr lang="en-US" dirty="0" err="1"/>
              <a:t>-Geisser</a:t>
            </a:r>
            <a:r>
              <a:rPr lang="en-US" dirty="0"/>
              <a:t> epsilon is overly </a:t>
            </a:r>
            <a:r>
              <a:rPr lang="en-US" dirty="0" smtClean="0"/>
              <a:t>conservative</a:t>
            </a:r>
          </a:p>
          <a:p>
            <a:pPr lvl="1">
              <a:lnSpc>
                <a:spcPct val="90000"/>
              </a:lnSpc>
            </a:pPr>
            <a:r>
              <a:rPr lang="en-US" dirty="0" smtClean="0"/>
              <a:t>Can use Huynh</a:t>
            </a:r>
            <a:r>
              <a:rPr lang="en-US" dirty="0"/>
              <a:t>-</a:t>
            </a:r>
            <a:r>
              <a:rPr lang="en-US" dirty="0" err="1"/>
              <a:t>Feldt</a:t>
            </a:r>
            <a:r>
              <a:rPr lang="en-US" dirty="0"/>
              <a:t> epsilon</a:t>
            </a:r>
            <a:r>
              <a:rPr lang="en-US" dirty="0" smtClean="0"/>
              <a:t> instead</a:t>
            </a:r>
          </a:p>
          <a:p>
            <a:pPr>
              <a:lnSpc>
                <a:spcPct val="90000"/>
              </a:lnSpc>
            </a:pPr>
            <a:r>
              <a:rPr lang="en-US" dirty="0"/>
              <a:t>Everyone should use epsilon adjustment for all studies, not just ERP studies</a:t>
            </a:r>
          </a:p>
        </p:txBody>
      </p:sp>
    </p:spTree>
    <p:extLst>
      <p:ext uri="{BB962C8B-B14F-4D97-AF65-F5344CB8AC3E}">
        <p14:creationId xmlns:p14="http://schemas.microsoft.com/office/powerpoint/2010/main" val="10984708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7386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73860">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273860">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273860">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273860">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273860">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73860">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1273860">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127386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3860" grpId="0" build="p"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22"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9523" name="Rectangle 3"/>
          <p:cNvSpPr>
            <a:spLocks noGrp="1" noChangeArrowheads="1"/>
          </p:cNvSpPr>
          <p:nvPr>
            <p:ph type="title"/>
          </p:nvPr>
        </p:nvSpPr>
        <p:spPr>
          <a:xfrm>
            <a:off x="457200" y="0"/>
            <a:ext cx="8229600" cy="1143000"/>
          </a:xfrm>
        </p:spPr>
        <p:txBody>
          <a:bodyPr/>
          <a:lstStyle/>
          <a:p>
            <a:r>
              <a:rPr lang="en-US"/>
              <a:t>Jackknife Approach</a:t>
            </a:r>
          </a:p>
        </p:txBody>
      </p:sp>
      <p:sp>
        <p:nvSpPr>
          <p:cNvPr id="1259524" name="Rectangle 4"/>
          <p:cNvSpPr>
            <a:spLocks noGrp="1" noChangeArrowheads="1"/>
          </p:cNvSpPr>
          <p:nvPr>
            <p:ph type="body" idx="1"/>
          </p:nvPr>
        </p:nvSpPr>
        <p:spPr>
          <a:xfrm>
            <a:off x="457200" y="1322387"/>
            <a:ext cx="8229600" cy="5080000"/>
          </a:xfrm>
        </p:spPr>
        <p:txBody>
          <a:bodyPr/>
          <a:lstStyle/>
          <a:p>
            <a:r>
              <a:rPr lang="en-US" dirty="0"/>
              <a:t>Miller, Patterson, &amp; Ulrich (1998)</a:t>
            </a:r>
          </a:p>
          <a:p>
            <a:pPr lvl="1"/>
            <a:r>
              <a:rPr lang="en-US" dirty="0"/>
              <a:t>Hard to measure onset latency (and other nonlinear parameters) from noisy single-subject waveforms</a:t>
            </a:r>
          </a:p>
          <a:p>
            <a:pPr lvl="1"/>
            <a:r>
              <a:rPr lang="en-US" dirty="0"/>
              <a:t>Much easier to measure from grand average</a:t>
            </a:r>
          </a:p>
          <a:p>
            <a:r>
              <a:rPr lang="en-US" dirty="0"/>
              <a:t>Measure from grand average of N-1 subjects N times (once excluding each subject)</a:t>
            </a:r>
          </a:p>
          <a:p>
            <a:r>
              <a:rPr lang="en-US" dirty="0"/>
              <a:t>Variance will be artificially low but can be corrected</a:t>
            </a:r>
          </a:p>
          <a:p>
            <a:pPr lvl="1"/>
            <a:r>
              <a:rPr lang="en-US" dirty="0" err="1"/>
              <a:t>F</a:t>
            </a:r>
            <a:r>
              <a:rPr lang="en-US" baseline="-25000" dirty="0" err="1"/>
              <a:t>corrected</a:t>
            </a:r>
            <a:r>
              <a:rPr lang="en-US" dirty="0"/>
              <a:t> = </a:t>
            </a:r>
            <a:r>
              <a:rPr lang="en-US" dirty="0" err="1"/>
              <a:t>F</a:t>
            </a:r>
            <a:r>
              <a:rPr lang="en-US" baseline="-25000" dirty="0" err="1"/>
              <a:t>uncorrected</a:t>
            </a:r>
            <a:r>
              <a:rPr lang="en-US" dirty="0"/>
              <a:t> ÷ (N-1)</a:t>
            </a:r>
            <a:r>
              <a:rPr lang="en-US" baseline="30000" dirty="0"/>
              <a:t>2</a:t>
            </a:r>
            <a:r>
              <a:rPr lang="en-US" dirty="0"/>
              <a:t> [N per condition]</a:t>
            </a:r>
          </a:p>
          <a:p>
            <a:pPr lvl="1"/>
            <a:r>
              <a:rPr lang="en-US" dirty="0"/>
              <a:t>Between, within, main effects, interactions</a:t>
            </a:r>
          </a:p>
          <a:p>
            <a:pPr lvl="1"/>
            <a:r>
              <a:rPr lang="en-US" dirty="0"/>
              <a:t>Jackknife can also be used with</a:t>
            </a:r>
            <a:r>
              <a:rPr lang="en-US" dirty="0" smtClean="0"/>
              <a:t> Pearson </a:t>
            </a:r>
            <a:r>
              <a:rPr lang="en-US" dirty="0" err="1" smtClean="0"/>
              <a:t>r</a:t>
            </a:r>
            <a:endParaRPr lang="en-US" dirty="0" smtClean="0"/>
          </a:p>
          <a:p>
            <a:r>
              <a:rPr lang="en-US" dirty="0" smtClean="0"/>
              <a:t>So </a:t>
            </a:r>
            <a:r>
              <a:rPr lang="en-US" dirty="0"/>
              <a:t>precise that you may need</a:t>
            </a:r>
            <a:r>
              <a:rPr lang="en-US" dirty="0" smtClean="0"/>
              <a:t> to use interpolation to measure latencies between sample points</a:t>
            </a:r>
            <a:endParaRPr lang="en-US" dirty="0"/>
          </a:p>
        </p:txBody>
      </p:sp>
    </p:spTree>
    <p:extLst>
      <p:ext uri="{BB962C8B-B14F-4D97-AF65-F5344CB8AC3E}">
        <p14:creationId xmlns:p14="http://schemas.microsoft.com/office/powerpoint/2010/main" val="39009824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5952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5952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5952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5952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5952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25952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24" grpId="0" build="p" bldLvl="2"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3794" name="Rectangle 2"/>
          <p:cNvSpPr>
            <a:spLocks noGrp="1" noChangeArrowheads="1"/>
          </p:cNvSpPr>
          <p:nvPr>
            <p:ph type="title"/>
          </p:nvPr>
        </p:nvSpPr>
        <p:spPr>
          <a:xfrm>
            <a:off x="0" y="0"/>
            <a:ext cx="9144000" cy="1143000"/>
          </a:xfrm>
        </p:spPr>
        <p:txBody>
          <a:bodyPr/>
          <a:lstStyle/>
          <a:p>
            <a:r>
              <a:rPr lang="en-US"/>
              <a:t>Jackknife Approach</a:t>
            </a:r>
          </a:p>
        </p:txBody>
      </p:sp>
      <p:sp>
        <p:nvSpPr>
          <p:cNvPr id="1313795"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pic>
        <p:nvPicPr>
          <p:cNvPr id="1313796" name="Picture 4"/>
          <p:cNvPicPr>
            <a:picLocks noChangeAspect="1" noChangeArrowheads="1"/>
          </p:cNvPicPr>
          <p:nvPr/>
        </p:nvPicPr>
        <p:blipFill>
          <a:blip r:embed="rId3"/>
          <a:srcRect/>
          <a:stretch>
            <a:fillRect/>
          </a:stretch>
        </p:blipFill>
        <p:spPr bwMode="auto">
          <a:xfrm>
            <a:off x="995363" y="1554162"/>
            <a:ext cx="3479800" cy="4076700"/>
          </a:xfrm>
          <a:prstGeom prst="rect">
            <a:avLst/>
          </a:prstGeom>
          <a:noFill/>
          <a:ln w="12700" cap="sq">
            <a:noFill/>
            <a:miter lim="800000"/>
            <a:headEnd type="none" w="sm" len="sm"/>
            <a:tailEnd type="none" w="sm" len="sm"/>
          </a:ln>
          <a:effectLst/>
        </p:spPr>
      </p:pic>
      <p:pic>
        <p:nvPicPr>
          <p:cNvPr id="1313797" name="Picture 5"/>
          <p:cNvPicPr>
            <a:picLocks noChangeAspect="1" noChangeArrowheads="1"/>
          </p:cNvPicPr>
          <p:nvPr/>
        </p:nvPicPr>
        <p:blipFill>
          <a:blip r:embed="rId4"/>
          <a:srcRect/>
          <a:stretch>
            <a:fillRect/>
          </a:stretch>
        </p:blipFill>
        <p:spPr bwMode="auto">
          <a:xfrm>
            <a:off x="5422900" y="1554162"/>
            <a:ext cx="3467100" cy="4076700"/>
          </a:xfrm>
          <a:prstGeom prst="rect">
            <a:avLst/>
          </a:prstGeom>
          <a:noFill/>
          <a:ln w="12700" cap="sq">
            <a:noFill/>
            <a:miter lim="800000"/>
            <a:headEnd type="none" w="sm" len="sm"/>
            <a:tailEnd type="none" w="sm" len="sm"/>
          </a:ln>
          <a:effectLst/>
        </p:spPr>
      </p:pic>
      <p:sp>
        <p:nvSpPr>
          <p:cNvPr id="1313798" name="Text Box 6"/>
          <p:cNvSpPr txBox="1">
            <a:spLocks noChangeArrowheads="1"/>
          </p:cNvSpPr>
          <p:nvPr/>
        </p:nvSpPr>
        <p:spPr bwMode="auto">
          <a:xfrm>
            <a:off x="303213" y="1660525"/>
            <a:ext cx="1362075" cy="3968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Subject 1</a:t>
            </a:r>
          </a:p>
        </p:txBody>
      </p:sp>
      <p:sp>
        <p:nvSpPr>
          <p:cNvPr id="1313799" name="Text Box 7"/>
          <p:cNvSpPr txBox="1">
            <a:spLocks noChangeArrowheads="1"/>
          </p:cNvSpPr>
          <p:nvPr/>
        </p:nvSpPr>
        <p:spPr bwMode="auto">
          <a:xfrm>
            <a:off x="303213" y="3001962"/>
            <a:ext cx="1362075" cy="3968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Subject 2</a:t>
            </a:r>
          </a:p>
        </p:txBody>
      </p:sp>
      <p:sp>
        <p:nvSpPr>
          <p:cNvPr id="1313800" name="Text Box 8"/>
          <p:cNvSpPr txBox="1">
            <a:spLocks noChangeArrowheads="1"/>
          </p:cNvSpPr>
          <p:nvPr/>
        </p:nvSpPr>
        <p:spPr bwMode="auto">
          <a:xfrm>
            <a:off x="303213" y="4386262"/>
            <a:ext cx="1362075" cy="3968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Subject 3</a:t>
            </a:r>
          </a:p>
        </p:txBody>
      </p:sp>
      <p:sp>
        <p:nvSpPr>
          <p:cNvPr id="1313801" name="Text Box 9"/>
          <p:cNvSpPr txBox="1">
            <a:spLocks noChangeArrowheads="1"/>
          </p:cNvSpPr>
          <p:nvPr/>
        </p:nvSpPr>
        <p:spPr bwMode="auto">
          <a:xfrm>
            <a:off x="4605338" y="1516062"/>
            <a:ext cx="1468437" cy="7016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Grand w/o</a:t>
            </a:r>
          </a:p>
          <a:p>
            <a:pPr algn="ctr"/>
            <a:r>
              <a:rPr lang="en-US"/>
              <a:t>Subject 1</a:t>
            </a:r>
          </a:p>
        </p:txBody>
      </p:sp>
      <p:sp>
        <p:nvSpPr>
          <p:cNvPr id="1313802" name="Text Box 10"/>
          <p:cNvSpPr txBox="1">
            <a:spLocks noChangeArrowheads="1"/>
          </p:cNvSpPr>
          <p:nvPr/>
        </p:nvSpPr>
        <p:spPr bwMode="auto">
          <a:xfrm>
            <a:off x="4605338" y="2908300"/>
            <a:ext cx="1468437" cy="7016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Grand w/o</a:t>
            </a:r>
          </a:p>
          <a:p>
            <a:pPr algn="ctr"/>
            <a:r>
              <a:rPr lang="en-US"/>
              <a:t>Subject 2</a:t>
            </a:r>
          </a:p>
        </p:txBody>
      </p:sp>
      <p:sp>
        <p:nvSpPr>
          <p:cNvPr id="1313803" name="Text Box 11"/>
          <p:cNvSpPr txBox="1">
            <a:spLocks noChangeArrowheads="1"/>
          </p:cNvSpPr>
          <p:nvPr/>
        </p:nvSpPr>
        <p:spPr bwMode="auto">
          <a:xfrm>
            <a:off x="4605338" y="4270375"/>
            <a:ext cx="1468437" cy="701675"/>
          </a:xfrm>
          <a:prstGeom prst="rect">
            <a:avLst/>
          </a:prstGeom>
          <a:noFill/>
          <a:ln w="12700" cap="sq">
            <a:noFill/>
            <a:miter lim="800000"/>
            <a:headEnd type="none" w="sm" len="sm"/>
            <a:tailEnd type="none" w="sm" len="sm"/>
          </a:ln>
          <a:effectLst/>
        </p:spPr>
        <p:txBody>
          <a:bodyPr wrap="none">
            <a:prstTxWarp prst="textNoShape">
              <a:avLst/>
            </a:prstTxWarp>
            <a:spAutoFit/>
          </a:bodyPr>
          <a:lstStyle/>
          <a:p>
            <a:pPr algn="ctr"/>
            <a:r>
              <a:rPr lang="en-US"/>
              <a:t>Grand w/o</a:t>
            </a:r>
          </a:p>
          <a:p>
            <a:pPr algn="ctr"/>
            <a:r>
              <a:rPr lang="en-US"/>
              <a:t>Subject 3</a:t>
            </a:r>
          </a:p>
        </p:txBody>
      </p:sp>
      <p:sp>
        <p:nvSpPr>
          <p:cNvPr id="1313805" name="Text Box 13"/>
          <p:cNvSpPr txBox="1">
            <a:spLocks noChangeArrowheads="1"/>
          </p:cNvSpPr>
          <p:nvPr/>
        </p:nvSpPr>
        <p:spPr bwMode="auto">
          <a:xfrm>
            <a:off x="2371725" y="1397000"/>
            <a:ext cx="2033588" cy="581025"/>
          </a:xfrm>
          <a:prstGeom prst="rect">
            <a:avLst/>
          </a:prstGeom>
          <a:noFill/>
          <a:ln w="12700" cap="sq">
            <a:noFill/>
            <a:miter lim="800000"/>
            <a:headEnd type="none" w="sm" len="sm"/>
            <a:tailEnd type="none" w="sm" len="sm"/>
          </a:ln>
          <a:effectLst/>
        </p:spPr>
        <p:txBody>
          <a:bodyPr>
            <a:prstTxWarp prst="textNoShape">
              <a:avLst/>
            </a:prstTxWarp>
            <a:spAutoFit/>
          </a:bodyPr>
          <a:lstStyle/>
          <a:p>
            <a:pPr algn="ctr"/>
            <a:r>
              <a:rPr lang="en-US" sz="1600"/>
              <a:t>50% fractional peak latency</a:t>
            </a:r>
          </a:p>
        </p:txBody>
      </p:sp>
      <p:grpSp>
        <p:nvGrpSpPr>
          <p:cNvPr id="1313806" name="Group 14"/>
          <p:cNvGrpSpPr>
            <a:grpSpLocks/>
          </p:cNvGrpSpPr>
          <p:nvPr/>
        </p:nvGrpSpPr>
        <p:grpSpPr bwMode="auto">
          <a:xfrm>
            <a:off x="1130300" y="1905000"/>
            <a:ext cx="3340100" cy="862012"/>
            <a:chOff x="756" y="1209"/>
            <a:chExt cx="2104" cy="543"/>
          </a:xfrm>
        </p:grpSpPr>
        <p:pic>
          <p:nvPicPr>
            <p:cNvPr id="1313807" name="Picture 15"/>
            <p:cNvPicPr>
              <a:picLocks noChangeAspect="1" noChangeArrowheads="1"/>
            </p:cNvPicPr>
            <p:nvPr/>
          </p:nvPicPr>
          <p:blipFill>
            <a:blip r:embed="rId5"/>
            <a:srcRect/>
            <a:stretch>
              <a:fillRect/>
            </a:stretch>
          </p:blipFill>
          <p:spPr bwMode="auto">
            <a:xfrm>
              <a:off x="756" y="1336"/>
              <a:ext cx="2104" cy="416"/>
            </a:xfrm>
            <a:prstGeom prst="rect">
              <a:avLst/>
            </a:prstGeom>
            <a:noFill/>
            <a:ln w="12700" cap="sq">
              <a:noFill/>
              <a:miter lim="800000"/>
              <a:headEnd type="none" w="sm" len="sm"/>
              <a:tailEnd type="none" w="sm" len="sm"/>
            </a:ln>
            <a:effectLst/>
          </p:spPr>
        </p:pic>
        <p:pic>
          <p:nvPicPr>
            <p:cNvPr id="1313808" name="Picture 16"/>
            <p:cNvPicPr>
              <a:picLocks noChangeAspect="1" noChangeArrowheads="1"/>
            </p:cNvPicPr>
            <p:nvPr/>
          </p:nvPicPr>
          <p:blipFill>
            <a:blip r:embed="rId6"/>
            <a:srcRect/>
            <a:stretch>
              <a:fillRect/>
            </a:stretch>
          </p:blipFill>
          <p:spPr bwMode="auto">
            <a:xfrm>
              <a:off x="1956" y="1209"/>
              <a:ext cx="16" cy="376"/>
            </a:xfrm>
            <a:prstGeom prst="rect">
              <a:avLst/>
            </a:prstGeom>
            <a:noFill/>
            <a:ln w="12700" cap="sq">
              <a:noFill/>
              <a:miter lim="800000"/>
              <a:headEnd type="none" w="sm" len="sm"/>
              <a:tailEnd type="none" w="sm" len="sm"/>
            </a:ln>
            <a:effectLst/>
          </p:spPr>
        </p:pic>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3138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31379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31380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31380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313802">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313802">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31380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131380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3801" grpId="0" build="p" autoUpdateAnimBg="0"/>
      <p:bldP spid="1313802" grpId="0" build="p" autoUpdateAnimBg="0"/>
      <p:bldP spid="1313803" grpId="0"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Rectangle 2"/>
          <p:cNvSpPr>
            <a:spLocks noGrp="1" noChangeArrowheads="1"/>
          </p:cNvSpPr>
          <p:nvPr>
            <p:ph type="title"/>
          </p:nvPr>
        </p:nvSpPr>
        <p:spPr>
          <a:xfrm>
            <a:off x="0" y="0"/>
            <a:ext cx="9144000" cy="1143000"/>
          </a:xfrm>
        </p:spPr>
        <p:txBody>
          <a:bodyPr/>
          <a:lstStyle/>
          <a:p>
            <a:r>
              <a:rPr lang="en-US"/>
              <a:t>Jackknife Approach</a:t>
            </a:r>
          </a:p>
        </p:txBody>
      </p:sp>
      <p:sp>
        <p:nvSpPr>
          <p:cNvPr id="1315843"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pic>
        <p:nvPicPr>
          <p:cNvPr id="1315844" name="Picture 4"/>
          <p:cNvPicPr>
            <a:picLocks noChangeAspect="1" noChangeArrowheads="1"/>
          </p:cNvPicPr>
          <p:nvPr/>
        </p:nvPicPr>
        <p:blipFill>
          <a:blip r:embed="rId3"/>
          <a:srcRect/>
          <a:stretch>
            <a:fillRect/>
          </a:stretch>
        </p:blipFill>
        <p:spPr bwMode="auto">
          <a:xfrm>
            <a:off x="1155700" y="1091752"/>
            <a:ext cx="6881813" cy="2120900"/>
          </a:xfrm>
          <a:prstGeom prst="rect">
            <a:avLst/>
          </a:prstGeom>
          <a:noFill/>
          <a:ln w="12700" cap="sq">
            <a:noFill/>
            <a:miter lim="800000"/>
            <a:headEnd type="none" w="sm" len="sm"/>
            <a:tailEnd type="none" w="sm" len="sm"/>
          </a:ln>
          <a:effectLst/>
        </p:spPr>
      </p:pic>
      <p:sp>
        <p:nvSpPr>
          <p:cNvPr id="1315845" name="Rectangle 5"/>
          <p:cNvSpPr>
            <a:spLocks noGrp="1" noChangeArrowheads="1"/>
          </p:cNvSpPr>
          <p:nvPr>
            <p:ph type="body" idx="1"/>
          </p:nvPr>
        </p:nvSpPr>
        <p:spPr>
          <a:xfrm>
            <a:off x="457200" y="3269579"/>
            <a:ext cx="8496300" cy="3292472"/>
          </a:xfrm>
          <a:noFill/>
          <a:ln/>
        </p:spPr>
        <p:txBody>
          <a:bodyPr/>
          <a:lstStyle/>
          <a:p>
            <a:pPr>
              <a:lnSpc>
                <a:spcPct val="90000"/>
              </a:lnSpc>
            </a:pPr>
            <a:r>
              <a:rPr lang="en-US" dirty="0"/>
              <a:t>Conventional ANOVA on LRP onset latency</a:t>
            </a:r>
          </a:p>
          <a:p>
            <a:pPr lvl="1">
              <a:lnSpc>
                <a:spcPct val="90000"/>
              </a:lnSpc>
            </a:pPr>
            <a:r>
              <a:rPr lang="en-US" dirty="0"/>
              <a:t>F(1, 20) = 1.315, </a:t>
            </a:r>
            <a:r>
              <a:rPr lang="en-US" dirty="0" err="1"/>
              <a:t>p</a:t>
            </a:r>
            <a:r>
              <a:rPr lang="en-US" dirty="0"/>
              <a:t> = 0.258</a:t>
            </a:r>
          </a:p>
          <a:p>
            <a:pPr>
              <a:lnSpc>
                <a:spcPct val="90000"/>
              </a:lnSpc>
            </a:pPr>
            <a:r>
              <a:rPr lang="en-US" dirty="0"/>
              <a:t>Jackknife ANOVA on LRP onset latency</a:t>
            </a:r>
          </a:p>
          <a:p>
            <a:pPr lvl="1">
              <a:lnSpc>
                <a:spcPct val="90000"/>
              </a:lnSpc>
            </a:pPr>
            <a:r>
              <a:rPr lang="en-US" dirty="0"/>
              <a:t>F(1, 20) = 5221.625, </a:t>
            </a:r>
            <a:r>
              <a:rPr lang="en-US" dirty="0" err="1"/>
              <a:t>Fc</a:t>
            </a:r>
            <a:r>
              <a:rPr lang="en-US" dirty="0"/>
              <a:t> = 13.05, </a:t>
            </a:r>
            <a:r>
              <a:rPr lang="en-US" dirty="0" err="1"/>
              <a:t>p</a:t>
            </a:r>
            <a:r>
              <a:rPr lang="en-US" dirty="0"/>
              <a:t> = .0017</a:t>
            </a:r>
          </a:p>
          <a:p>
            <a:pPr>
              <a:lnSpc>
                <a:spcPct val="90000"/>
              </a:lnSpc>
            </a:pPr>
            <a:r>
              <a:rPr lang="en-US" dirty="0" smtClean="0"/>
              <a:t>Limitations</a:t>
            </a:r>
          </a:p>
          <a:p>
            <a:pPr lvl="1">
              <a:lnSpc>
                <a:spcPct val="90000"/>
              </a:lnSpc>
            </a:pPr>
            <a:r>
              <a:rPr lang="en-US" dirty="0" smtClean="0"/>
              <a:t>Doesn’t help with linear measures</a:t>
            </a:r>
          </a:p>
          <a:p>
            <a:pPr lvl="1">
              <a:lnSpc>
                <a:spcPct val="90000"/>
              </a:lnSpc>
            </a:pPr>
            <a:r>
              <a:rPr lang="en-US" dirty="0" smtClean="0"/>
              <a:t>Easier to have </a:t>
            </a:r>
            <a:r>
              <a:rPr lang="en-US" dirty="0"/>
              <a:t>equal Ns for between-subjects ANOVAs</a:t>
            </a:r>
            <a:endParaRPr lang="en-US" dirty="0" smtClean="0"/>
          </a:p>
          <a:p>
            <a:pPr lvl="1">
              <a:lnSpc>
                <a:spcPct val="90000"/>
              </a:lnSpc>
            </a:pPr>
            <a:r>
              <a:rPr lang="en-US" dirty="0" smtClean="0"/>
              <a:t>Is sometimes worse than conventional approach</a:t>
            </a:r>
          </a:p>
          <a:p>
            <a:pPr lvl="1">
              <a:lnSpc>
                <a:spcPct val="90000"/>
              </a:lnSpc>
            </a:pPr>
            <a:r>
              <a:rPr lang="en-US" dirty="0" smtClean="0"/>
              <a:t>Testing a slightly different null hypothesis</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15845">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31584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499"/>
                                          </p:stCondLst>
                                        </p:cTn>
                                        <p:tgtEl>
                                          <p:spTgt spid="131584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31584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131584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1315845">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131584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5845"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Rectangle 2"/>
          <p:cNvSpPr>
            <a:spLocks noGrp="1" noChangeArrowheads="1"/>
          </p:cNvSpPr>
          <p:nvPr>
            <p:ph type="title"/>
          </p:nvPr>
        </p:nvSpPr>
        <p:spPr>
          <a:xfrm>
            <a:off x="0" y="36513"/>
            <a:ext cx="9144000" cy="1143000"/>
          </a:xfrm>
        </p:spPr>
        <p:txBody>
          <a:bodyPr/>
          <a:lstStyle/>
          <a:p>
            <a:r>
              <a:rPr lang="en-US"/>
              <a:t>Jackknife Approach</a:t>
            </a:r>
          </a:p>
        </p:txBody>
      </p:sp>
      <p:sp>
        <p:nvSpPr>
          <p:cNvPr id="1315843" name="Line 3"/>
          <p:cNvSpPr>
            <a:spLocks noChangeShapeType="1"/>
          </p:cNvSpPr>
          <p:nvPr/>
        </p:nvSpPr>
        <p:spPr bwMode="auto">
          <a:xfrm rot="5400000">
            <a:off x="4572000" y="-29083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15845" name="Rectangle 5"/>
          <p:cNvSpPr>
            <a:spLocks noGrp="1" noChangeArrowheads="1"/>
          </p:cNvSpPr>
          <p:nvPr>
            <p:ph type="body" idx="1"/>
          </p:nvPr>
        </p:nvSpPr>
        <p:spPr>
          <a:xfrm>
            <a:off x="457200" y="1179514"/>
            <a:ext cx="8496300" cy="5150284"/>
          </a:xfrm>
          <a:noFill/>
          <a:ln/>
        </p:spPr>
        <p:txBody>
          <a:bodyPr/>
          <a:lstStyle/>
          <a:p>
            <a:pPr>
              <a:lnSpc>
                <a:spcPct val="90000"/>
              </a:lnSpc>
            </a:pPr>
            <a:r>
              <a:rPr lang="en-US" dirty="0" smtClean="0"/>
              <a:t>Conventional null hypothesis</a:t>
            </a:r>
          </a:p>
          <a:p>
            <a:pPr lvl="1">
              <a:lnSpc>
                <a:spcPct val="90000"/>
              </a:lnSpc>
            </a:pPr>
            <a:r>
              <a:rPr lang="en-US" dirty="0" smtClean="0"/>
              <a:t>If you measure from every individual in the population, the average of these measures does not differ across conditions</a:t>
            </a:r>
          </a:p>
          <a:p>
            <a:pPr>
              <a:lnSpc>
                <a:spcPct val="90000"/>
              </a:lnSpc>
            </a:pPr>
            <a:r>
              <a:rPr lang="en-US" dirty="0" smtClean="0"/>
              <a:t>Jackknife null </a:t>
            </a:r>
            <a:r>
              <a:rPr lang="en-US" dirty="0"/>
              <a:t>hypothesis</a:t>
            </a:r>
          </a:p>
          <a:p>
            <a:pPr lvl="1">
              <a:lnSpc>
                <a:spcPct val="90000"/>
              </a:lnSpc>
            </a:pPr>
            <a:r>
              <a:rPr lang="en-US" dirty="0" smtClean="0"/>
              <a:t>If you make grand averages across every individual in the population, and measure from these grand averages, these measures do not differ across conditions</a:t>
            </a:r>
            <a:endParaRPr lang="en-US" dirty="0"/>
          </a:p>
          <a:p>
            <a:pPr>
              <a:lnSpc>
                <a:spcPct val="90000"/>
              </a:lnSpc>
            </a:pPr>
            <a:r>
              <a:rPr lang="en-US" dirty="0" smtClean="0"/>
              <a:t>Making a grand average leads to the same problems as averaging across trials</a:t>
            </a:r>
          </a:p>
          <a:p>
            <a:pPr lvl="1">
              <a:lnSpc>
                <a:spcPct val="90000"/>
              </a:lnSpc>
            </a:pPr>
            <a:r>
              <a:rPr lang="en-US" dirty="0"/>
              <a:t>G</a:t>
            </a:r>
            <a:r>
              <a:rPr lang="en-US" dirty="0" smtClean="0"/>
              <a:t>reater latency variability across subjects in one group will lead to lower peak amplitude in this group’s grand average</a:t>
            </a:r>
          </a:p>
          <a:p>
            <a:pPr lvl="1">
              <a:lnSpc>
                <a:spcPct val="90000"/>
              </a:lnSpc>
            </a:pPr>
            <a:r>
              <a:rPr lang="en-US" dirty="0" smtClean="0"/>
              <a:t>The onset time in the grand average will reflect the onset times of the subjects with the earliest onset times</a:t>
            </a:r>
          </a:p>
          <a:p>
            <a:pPr>
              <a:lnSpc>
                <a:spcPct val="90000"/>
              </a:lnSpc>
            </a:pPr>
            <a:r>
              <a:rPr lang="en-US" dirty="0" smtClean="0"/>
              <a:t>Think about it, and make sure you get the same general pattern with conventional statistics</a:t>
            </a:r>
            <a:endParaRPr lang="en-US" dirty="0"/>
          </a:p>
        </p:txBody>
      </p:sp>
    </p:spTree>
    <p:extLst>
      <p:ext uri="{BB962C8B-B14F-4D97-AF65-F5344CB8AC3E}">
        <p14:creationId xmlns:p14="http://schemas.microsoft.com/office/powerpoint/2010/main" val="41742156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5845">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15845">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15845">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1584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584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71811" name="Rectangle 3"/>
          <p:cNvSpPr>
            <a:spLocks noGrp="1" noChangeArrowheads="1"/>
          </p:cNvSpPr>
          <p:nvPr>
            <p:ph type="title"/>
          </p:nvPr>
        </p:nvSpPr>
        <p:spPr>
          <a:xfrm>
            <a:off x="457200" y="0"/>
            <a:ext cx="8229600" cy="1143000"/>
          </a:xfrm>
        </p:spPr>
        <p:txBody>
          <a:bodyPr/>
          <a:lstStyle/>
          <a:p>
            <a:r>
              <a:rPr lang="en-US" dirty="0" smtClean="0"/>
              <a:t>Lecture Overview</a:t>
            </a:r>
            <a:endParaRPr lang="en-US" dirty="0"/>
          </a:p>
        </p:txBody>
      </p:sp>
      <p:sp>
        <p:nvSpPr>
          <p:cNvPr id="1271812" name="Rectangle 4"/>
          <p:cNvSpPr>
            <a:spLocks noGrp="1" noChangeArrowheads="1"/>
          </p:cNvSpPr>
          <p:nvPr>
            <p:ph type="body" idx="1"/>
          </p:nvPr>
        </p:nvSpPr>
        <p:spPr>
          <a:xfrm>
            <a:off x="457200" y="1231900"/>
            <a:ext cx="8458200" cy="4978400"/>
          </a:xfrm>
        </p:spPr>
        <p:txBody>
          <a:bodyPr/>
          <a:lstStyle/>
          <a:p>
            <a:pPr>
              <a:lnSpc>
                <a:spcPct val="90000"/>
              </a:lnSpc>
            </a:pPr>
            <a:r>
              <a:rPr lang="en-US" dirty="0" smtClean="0"/>
              <a:t>Review of basic stats terminology</a:t>
            </a:r>
          </a:p>
          <a:p>
            <a:pPr>
              <a:lnSpc>
                <a:spcPct val="90000"/>
              </a:lnSpc>
            </a:pPr>
            <a:r>
              <a:rPr lang="en-US" dirty="0" smtClean="0"/>
              <a:t>Truth vs. statistical significance</a:t>
            </a:r>
          </a:p>
          <a:p>
            <a:pPr>
              <a:lnSpc>
                <a:spcPct val="90000"/>
              </a:lnSpc>
            </a:pPr>
            <a:r>
              <a:rPr lang="en-US" dirty="0" smtClean="0"/>
              <a:t>The world’s best statistic</a:t>
            </a:r>
            <a:endParaRPr lang="en-US" dirty="0"/>
          </a:p>
          <a:p>
            <a:pPr>
              <a:lnSpc>
                <a:spcPct val="90000"/>
              </a:lnSpc>
            </a:pPr>
            <a:r>
              <a:rPr lang="en-US" dirty="0" smtClean="0"/>
              <a:t>The standard approach to ERP analysis</a:t>
            </a:r>
          </a:p>
          <a:p>
            <a:pPr>
              <a:lnSpc>
                <a:spcPct val="90000"/>
              </a:lnSpc>
            </a:pPr>
            <a:r>
              <a:rPr lang="en-US" dirty="0" smtClean="0"/>
              <a:t>The million dollar statistical approach</a:t>
            </a:r>
          </a:p>
          <a:p>
            <a:pPr lvl="1">
              <a:lnSpc>
                <a:spcPct val="90000"/>
              </a:lnSpc>
            </a:pPr>
            <a:r>
              <a:rPr lang="en-US" dirty="0" smtClean="0"/>
              <a:t>How to go from p = .258 to p = .</a:t>
            </a:r>
            <a:r>
              <a:rPr lang="en-US" dirty="0"/>
              <a:t>0017 (ethically)</a:t>
            </a:r>
            <a:endParaRPr lang="en-US" dirty="0" smtClean="0"/>
          </a:p>
          <a:p>
            <a:pPr>
              <a:lnSpc>
                <a:spcPct val="90000"/>
              </a:lnSpc>
            </a:pPr>
            <a:r>
              <a:rPr lang="en-US" dirty="0" smtClean="0"/>
              <a:t>The problem of multiple comparisons in ERP research</a:t>
            </a:r>
          </a:p>
          <a:p>
            <a:pPr lvl="1">
              <a:lnSpc>
                <a:spcPct val="90000"/>
              </a:lnSpc>
            </a:pPr>
            <a:r>
              <a:rPr lang="en-US" dirty="0" smtClean="0"/>
              <a:t>How flexibility in choosing time windows and electrode sites leads to bogus findings</a:t>
            </a:r>
          </a:p>
          <a:p>
            <a:pPr lvl="1">
              <a:lnSpc>
                <a:spcPct val="90000"/>
              </a:lnSpc>
            </a:pPr>
            <a:r>
              <a:rPr lang="en-US" dirty="0" smtClean="0"/>
              <a:t>Appropriate methods for choosing time windows and electrodes sites</a:t>
            </a:r>
          </a:p>
        </p:txBody>
      </p:sp>
    </p:spTree>
    <p:extLst>
      <p:ext uri="{BB962C8B-B14F-4D97-AF65-F5344CB8AC3E}">
        <p14:creationId xmlns:p14="http://schemas.microsoft.com/office/powerpoint/2010/main" val="25926670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718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718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7181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7181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7181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71812">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7181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7181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181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Rectangle 2"/>
          <p:cNvSpPr>
            <a:spLocks noGrp="1" noChangeArrowheads="1"/>
          </p:cNvSpPr>
          <p:nvPr>
            <p:ph type="title"/>
          </p:nvPr>
        </p:nvSpPr>
        <p:spPr>
          <a:xfrm>
            <a:off x="0" y="0"/>
            <a:ext cx="9144000" cy="1143000"/>
          </a:xfrm>
        </p:spPr>
        <p:txBody>
          <a:bodyPr/>
          <a:lstStyle/>
          <a:p>
            <a:r>
              <a:rPr lang="en-US"/>
              <a:t>Jackknife Approach</a:t>
            </a:r>
          </a:p>
        </p:txBody>
      </p:sp>
      <p:sp>
        <p:nvSpPr>
          <p:cNvPr id="1315843" name="Line 3"/>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9" name="TextBox 8"/>
          <p:cNvSpPr txBox="1"/>
          <p:nvPr/>
        </p:nvSpPr>
        <p:spPr>
          <a:xfrm>
            <a:off x="5918247" y="1143000"/>
            <a:ext cx="1633781" cy="400110"/>
          </a:xfrm>
          <a:prstGeom prst="rect">
            <a:avLst/>
          </a:prstGeom>
          <a:noFill/>
        </p:spPr>
        <p:txBody>
          <a:bodyPr wrap="none" rtlCol="0">
            <a:spAutoFit/>
          </a:bodyPr>
          <a:lstStyle/>
          <a:p>
            <a:r>
              <a:rPr lang="en-US" u="sng" dirty="0" smtClean="0"/>
              <a:t>Condition B</a:t>
            </a:r>
            <a:endParaRPr lang="en-US" u="sng" dirty="0"/>
          </a:p>
        </p:txBody>
      </p:sp>
      <p:sp>
        <p:nvSpPr>
          <p:cNvPr id="6" name="TextBox 5"/>
          <p:cNvSpPr txBox="1"/>
          <p:nvPr/>
        </p:nvSpPr>
        <p:spPr>
          <a:xfrm>
            <a:off x="1381973" y="1516096"/>
            <a:ext cx="690614" cy="338554"/>
          </a:xfrm>
          <a:prstGeom prst="rect">
            <a:avLst/>
          </a:prstGeom>
          <a:noFill/>
        </p:spPr>
        <p:txBody>
          <a:bodyPr wrap="none" rtlCol="0">
            <a:spAutoFit/>
          </a:bodyPr>
          <a:lstStyle/>
          <a:p>
            <a:r>
              <a:rPr lang="en-US" sz="1600" dirty="0" smtClean="0"/>
              <a:t>Sub1</a:t>
            </a:r>
            <a:endParaRPr lang="en-US" sz="1600" dirty="0"/>
          </a:p>
        </p:txBody>
      </p:sp>
      <p:sp>
        <p:nvSpPr>
          <p:cNvPr id="11" name="TextBox 10"/>
          <p:cNvSpPr txBox="1"/>
          <p:nvPr/>
        </p:nvSpPr>
        <p:spPr>
          <a:xfrm>
            <a:off x="2033142" y="1516096"/>
            <a:ext cx="690614" cy="338554"/>
          </a:xfrm>
          <a:prstGeom prst="rect">
            <a:avLst/>
          </a:prstGeom>
          <a:noFill/>
        </p:spPr>
        <p:txBody>
          <a:bodyPr wrap="none" rtlCol="0">
            <a:spAutoFit/>
          </a:bodyPr>
          <a:lstStyle/>
          <a:p>
            <a:r>
              <a:rPr lang="en-US" sz="1600" dirty="0" smtClean="0"/>
              <a:t>Sub2</a:t>
            </a:r>
            <a:endParaRPr lang="en-US" sz="1600" dirty="0"/>
          </a:p>
        </p:txBody>
      </p:sp>
      <p:sp>
        <p:nvSpPr>
          <p:cNvPr id="12" name="TextBox 11"/>
          <p:cNvSpPr txBox="1"/>
          <p:nvPr/>
        </p:nvSpPr>
        <p:spPr>
          <a:xfrm>
            <a:off x="2692061" y="1516096"/>
            <a:ext cx="690614" cy="338554"/>
          </a:xfrm>
          <a:prstGeom prst="rect">
            <a:avLst/>
          </a:prstGeom>
          <a:noFill/>
        </p:spPr>
        <p:txBody>
          <a:bodyPr wrap="none" rtlCol="0">
            <a:spAutoFit/>
          </a:bodyPr>
          <a:lstStyle/>
          <a:p>
            <a:r>
              <a:rPr lang="en-US" sz="1600" dirty="0" smtClean="0"/>
              <a:t>Sub3</a:t>
            </a:r>
            <a:endParaRPr lang="en-US" sz="1600" dirty="0"/>
          </a:p>
        </p:txBody>
      </p:sp>
      <p:sp>
        <p:nvSpPr>
          <p:cNvPr id="13" name="TextBox 12"/>
          <p:cNvSpPr txBox="1"/>
          <p:nvPr/>
        </p:nvSpPr>
        <p:spPr>
          <a:xfrm>
            <a:off x="3338999" y="1516096"/>
            <a:ext cx="690614" cy="338554"/>
          </a:xfrm>
          <a:prstGeom prst="rect">
            <a:avLst/>
          </a:prstGeom>
          <a:noFill/>
        </p:spPr>
        <p:txBody>
          <a:bodyPr wrap="none" rtlCol="0">
            <a:spAutoFit/>
          </a:bodyPr>
          <a:lstStyle/>
          <a:p>
            <a:r>
              <a:rPr lang="en-US" sz="1600" dirty="0" smtClean="0"/>
              <a:t>Sub4</a:t>
            </a:r>
            <a:endParaRPr lang="en-US" sz="1600" dirty="0"/>
          </a:p>
        </p:txBody>
      </p:sp>
      <p:sp>
        <p:nvSpPr>
          <p:cNvPr id="14" name="TextBox 13"/>
          <p:cNvSpPr txBox="1"/>
          <p:nvPr/>
        </p:nvSpPr>
        <p:spPr>
          <a:xfrm>
            <a:off x="5579332" y="1833380"/>
            <a:ext cx="690614" cy="338554"/>
          </a:xfrm>
          <a:prstGeom prst="rect">
            <a:avLst/>
          </a:prstGeom>
          <a:noFill/>
        </p:spPr>
        <p:txBody>
          <a:bodyPr wrap="none" rtlCol="0">
            <a:spAutoFit/>
          </a:bodyPr>
          <a:lstStyle/>
          <a:p>
            <a:r>
              <a:rPr lang="en-US" sz="1600" dirty="0" smtClean="0"/>
              <a:t>Sub1</a:t>
            </a:r>
            <a:endParaRPr lang="en-US" sz="1600" dirty="0"/>
          </a:p>
        </p:txBody>
      </p:sp>
      <p:sp>
        <p:nvSpPr>
          <p:cNvPr id="15" name="TextBox 14"/>
          <p:cNvSpPr txBox="1"/>
          <p:nvPr/>
        </p:nvSpPr>
        <p:spPr>
          <a:xfrm>
            <a:off x="6269946" y="1516096"/>
            <a:ext cx="690614" cy="338554"/>
          </a:xfrm>
          <a:prstGeom prst="rect">
            <a:avLst/>
          </a:prstGeom>
          <a:noFill/>
        </p:spPr>
        <p:txBody>
          <a:bodyPr wrap="none" rtlCol="0">
            <a:spAutoFit/>
          </a:bodyPr>
          <a:lstStyle/>
          <a:p>
            <a:r>
              <a:rPr lang="en-US" sz="1600" dirty="0" smtClean="0"/>
              <a:t>Sub2</a:t>
            </a:r>
            <a:endParaRPr lang="en-US" sz="1600" dirty="0"/>
          </a:p>
        </p:txBody>
      </p:sp>
      <p:sp>
        <p:nvSpPr>
          <p:cNvPr id="16" name="TextBox 15"/>
          <p:cNvSpPr txBox="1"/>
          <p:nvPr/>
        </p:nvSpPr>
        <p:spPr>
          <a:xfrm>
            <a:off x="6797085" y="1516096"/>
            <a:ext cx="690614" cy="338554"/>
          </a:xfrm>
          <a:prstGeom prst="rect">
            <a:avLst/>
          </a:prstGeom>
          <a:noFill/>
        </p:spPr>
        <p:txBody>
          <a:bodyPr wrap="none" rtlCol="0">
            <a:spAutoFit/>
          </a:bodyPr>
          <a:lstStyle/>
          <a:p>
            <a:r>
              <a:rPr lang="en-US" sz="1600" dirty="0" smtClean="0"/>
              <a:t>Sub3</a:t>
            </a:r>
            <a:endParaRPr lang="en-US" sz="1600" dirty="0"/>
          </a:p>
        </p:txBody>
      </p:sp>
      <p:sp>
        <p:nvSpPr>
          <p:cNvPr id="17" name="TextBox 16"/>
          <p:cNvSpPr txBox="1"/>
          <p:nvPr/>
        </p:nvSpPr>
        <p:spPr>
          <a:xfrm>
            <a:off x="7444023" y="1852500"/>
            <a:ext cx="690614" cy="338554"/>
          </a:xfrm>
          <a:prstGeom prst="rect">
            <a:avLst/>
          </a:prstGeom>
          <a:noFill/>
        </p:spPr>
        <p:txBody>
          <a:bodyPr wrap="none" rtlCol="0">
            <a:spAutoFit/>
          </a:bodyPr>
          <a:lstStyle/>
          <a:p>
            <a:r>
              <a:rPr lang="en-US" sz="1600" dirty="0" smtClean="0"/>
              <a:t>Sub4</a:t>
            </a:r>
            <a:endParaRPr lang="en-US" sz="1600" dirty="0"/>
          </a:p>
        </p:txBody>
      </p:sp>
      <p:cxnSp>
        <p:nvCxnSpPr>
          <p:cNvPr id="8" name="Straight Connector 7"/>
          <p:cNvCxnSpPr/>
          <p:nvPr/>
        </p:nvCxnSpPr>
        <p:spPr bwMode="auto">
          <a:xfrm>
            <a:off x="0" y="3399370"/>
            <a:ext cx="9045162" cy="0"/>
          </a:xfrm>
          <a:prstGeom prst="line">
            <a:avLst/>
          </a:prstGeom>
          <a:solidFill>
            <a:schemeClr val="accent1"/>
          </a:solidFill>
          <a:ln w="12700" cap="sq" cmpd="sng" algn="ctr">
            <a:solidFill>
              <a:schemeClr val="tx1"/>
            </a:solidFill>
            <a:prstDash val="solid"/>
            <a:round/>
            <a:headEnd type="none" w="sm" len="sm"/>
            <a:tailEnd type="none" w="sm" len="sm"/>
          </a:ln>
          <a:effectLst/>
        </p:spPr>
      </p:cxnSp>
      <p:pic>
        <p:nvPicPr>
          <p:cNvPr id="4" name="Picture 3"/>
          <p:cNvPicPr>
            <a:picLocks noChangeAspect="1"/>
          </p:cNvPicPr>
          <p:nvPr/>
        </p:nvPicPr>
        <p:blipFill>
          <a:blip r:embed="rId3"/>
          <a:stretch>
            <a:fillRect/>
          </a:stretch>
        </p:blipFill>
        <p:spPr>
          <a:xfrm>
            <a:off x="706850" y="1884073"/>
            <a:ext cx="8125670" cy="3183038"/>
          </a:xfrm>
          <a:prstGeom prst="rect">
            <a:avLst/>
          </a:prstGeom>
        </p:spPr>
      </p:pic>
      <p:cxnSp>
        <p:nvCxnSpPr>
          <p:cNvPr id="20" name="Straight Connector 19"/>
          <p:cNvCxnSpPr/>
          <p:nvPr/>
        </p:nvCxnSpPr>
        <p:spPr bwMode="auto">
          <a:xfrm>
            <a:off x="1441434"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5" name="Straight Connector 24"/>
          <p:cNvCxnSpPr/>
          <p:nvPr/>
        </p:nvCxnSpPr>
        <p:spPr bwMode="auto">
          <a:xfrm>
            <a:off x="1998793"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6" name="Straight Connector 25"/>
          <p:cNvCxnSpPr/>
          <p:nvPr/>
        </p:nvCxnSpPr>
        <p:spPr bwMode="auto">
          <a:xfrm>
            <a:off x="2573684"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7" name="Straight Connector 26"/>
          <p:cNvCxnSpPr/>
          <p:nvPr/>
        </p:nvCxnSpPr>
        <p:spPr bwMode="auto">
          <a:xfrm>
            <a:off x="3159221"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8" name="Straight Connector 27"/>
          <p:cNvCxnSpPr/>
          <p:nvPr/>
        </p:nvCxnSpPr>
        <p:spPr bwMode="auto">
          <a:xfrm>
            <a:off x="5966006"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9" name="Straight Connector 28"/>
          <p:cNvCxnSpPr/>
          <p:nvPr/>
        </p:nvCxnSpPr>
        <p:spPr bwMode="auto">
          <a:xfrm>
            <a:off x="6235928"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30" name="Straight Connector 29"/>
          <p:cNvCxnSpPr/>
          <p:nvPr/>
        </p:nvCxnSpPr>
        <p:spPr bwMode="auto">
          <a:xfrm>
            <a:off x="6523363"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31" name="Straight Connector 30"/>
          <p:cNvCxnSpPr/>
          <p:nvPr/>
        </p:nvCxnSpPr>
        <p:spPr bwMode="auto">
          <a:xfrm>
            <a:off x="6828366" y="3399370"/>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4" name="Straight Arrow Connector 23"/>
          <p:cNvCxnSpPr/>
          <p:nvPr/>
        </p:nvCxnSpPr>
        <p:spPr bwMode="auto">
          <a:xfrm flipV="1">
            <a:off x="706850" y="5067111"/>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cxnSp>
        <p:nvCxnSpPr>
          <p:cNvPr id="35" name="Straight Arrow Connector 34"/>
          <p:cNvCxnSpPr/>
          <p:nvPr/>
        </p:nvCxnSpPr>
        <p:spPr bwMode="auto">
          <a:xfrm flipV="1">
            <a:off x="4887991" y="5067111"/>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36" name="TextBox 35"/>
          <p:cNvSpPr txBox="1"/>
          <p:nvPr/>
        </p:nvSpPr>
        <p:spPr>
          <a:xfrm>
            <a:off x="391048" y="5505987"/>
            <a:ext cx="631603" cy="338554"/>
          </a:xfrm>
          <a:prstGeom prst="rect">
            <a:avLst/>
          </a:prstGeom>
          <a:noFill/>
        </p:spPr>
        <p:txBody>
          <a:bodyPr wrap="none" rtlCol="0">
            <a:spAutoFit/>
          </a:bodyPr>
          <a:lstStyle/>
          <a:p>
            <a:r>
              <a:rPr lang="en-US" sz="1600" dirty="0" err="1" smtClean="0"/>
              <a:t>Stim</a:t>
            </a:r>
            <a:endParaRPr lang="en-US" sz="1600" dirty="0"/>
          </a:p>
        </p:txBody>
      </p:sp>
      <p:sp>
        <p:nvSpPr>
          <p:cNvPr id="37" name="TextBox 36"/>
          <p:cNvSpPr txBox="1"/>
          <p:nvPr/>
        </p:nvSpPr>
        <p:spPr>
          <a:xfrm>
            <a:off x="4572189" y="5505987"/>
            <a:ext cx="631603" cy="338554"/>
          </a:xfrm>
          <a:prstGeom prst="rect">
            <a:avLst/>
          </a:prstGeom>
          <a:noFill/>
        </p:spPr>
        <p:txBody>
          <a:bodyPr wrap="none" rtlCol="0">
            <a:spAutoFit/>
          </a:bodyPr>
          <a:lstStyle/>
          <a:p>
            <a:r>
              <a:rPr lang="en-US" sz="1600" dirty="0" err="1" smtClean="0"/>
              <a:t>Stim</a:t>
            </a:r>
            <a:endParaRPr lang="en-US" sz="1600" dirty="0"/>
          </a:p>
        </p:txBody>
      </p:sp>
      <p:cxnSp>
        <p:nvCxnSpPr>
          <p:cNvPr id="38" name="Straight Arrow Connector 37"/>
          <p:cNvCxnSpPr/>
          <p:nvPr/>
        </p:nvCxnSpPr>
        <p:spPr bwMode="auto">
          <a:xfrm flipV="1">
            <a:off x="2288256" y="5067112"/>
            <a:ext cx="0" cy="438875"/>
          </a:xfrm>
          <a:prstGeom prst="straightConnector1">
            <a:avLst/>
          </a:prstGeom>
          <a:solidFill>
            <a:schemeClr val="accent1"/>
          </a:solidFill>
          <a:ln w="12700" cap="sq" cmpd="sng" algn="ctr">
            <a:solidFill>
              <a:schemeClr val="tx1"/>
            </a:solidFill>
            <a:prstDash val="solid"/>
            <a:round/>
            <a:headEnd type="none" w="sm" len="sm"/>
            <a:tailEnd type="arrow"/>
          </a:ln>
          <a:effectLst/>
        </p:spPr>
      </p:cxnSp>
      <p:cxnSp>
        <p:nvCxnSpPr>
          <p:cNvPr id="39" name="Straight Arrow Connector 38"/>
          <p:cNvCxnSpPr/>
          <p:nvPr/>
        </p:nvCxnSpPr>
        <p:spPr bwMode="auto">
          <a:xfrm flipV="1">
            <a:off x="6385535" y="5067111"/>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40" name="TextBox 39"/>
          <p:cNvSpPr txBox="1"/>
          <p:nvPr/>
        </p:nvSpPr>
        <p:spPr>
          <a:xfrm>
            <a:off x="1410150" y="5505987"/>
            <a:ext cx="1741454" cy="584776"/>
          </a:xfrm>
          <a:prstGeom prst="rect">
            <a:avLst/>
          </a:prstGeom>
          <a:noFill/>
        </p:spPr>
        <p:txBody>
          <a:bodyPr wrap="square" rtlCol="0">
            <a:spAutoFit/>
          </a:bodyPr>
          <a:lstStyle/>
          <a:p>
            <a:r>
              <a:rPr lang="en-US" sz="1600" dirty="0" smtClean="0"/>
              <a:t>Mean of single-subject values</a:t>
            </a:r>
            <a:endParaRPr lang="en-US" sz="1600" dirty="0"/>
          </a:p>
        </p:txBody>
      </p:sp>
      <p:sp>
        <p:nvSpPr>
          <p:cNvPr id="41" name="TextBox 40"/>
          <p:cNvSpPr txBox="1"/>
          <p:nvPr/>
        </p:nvSpPr>
        <p:spPr>
          <a:xfrm>
            <a:off x="5514808" y="5505987"/>
            <a:ext cx="1741454" cy="584776"/>
          </a:xfrm>
          <a:prstGeom prst="rect">
            <a:avLst/>
          </a:prstGeom>
          <a:noFill/>
        </p:spPr>
        <p:txBody>
          <a:bodyPr wrap="square" rtlCol="0">
            <a:spAutoFit/>
          </a:bodyPr>
          <a:lstStyle/>
          <a:p>
            <a:r>
              <a:rPr lang="en-US" sz="1600" dirty="0" smtClean="0"/>
              <a:t>Mean of single-subject values</a:t>
            </a:r>
            <a:endParaRPr lang="en-US" sz="1600" dirty="0"/>
          </a:p>
        </p:txBody>
      </p:sp>
      <p:sp>
        <p:nvSpPr>
          <p:cNvPr id="43" name="TextBox 42"/>
          <p:cNvSpPr txBox="1"/>
          <p:nvPr/>
        </p:nvSpPr>
        <p:spPr>
          <a:xfrm>
            <a:off x="1801273" y="1143000"/>
            <a:ext cx="1633781" cy="400110"/>
          </a:xfrm>
          <a:prstGeom prst="rect">
            <a:avLst/>
          </a:prstGeom>
          <a:noFill/>
        </p:spPr>
        <p:txBody>
          <a:bodyPr wrap="none" rtlCol="0">
            <a:spAutoFit/>
          </a:bodyPr>
          <a:lstStyle/>
          <a:p>
            <a:r>
              <a:rPr lang="en-US" u="sng" dirty="0" smtClean="0"/>
              <a:t>Condition A</a:t>
            </a:r>
            <a:endParaRPr lang="en-US" u="sng" dirty="0"/>
          </a:p>
        </p:txBody>
      </p:sp>
    </p:spTree>
    <p:extLst>
      <p:ext uri="{BB962C8B-B14F-4D97-AF65-F5344CB8AC3E}">
        <p14:creationId xmlns:p14="http://schemas.microsoft.com/office/powerpoint/2010/main" val="270132151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Rectangle 2"/>
          <p:cNvSpPr>
            <a:spLocks noGrp="1" noChangeArrowheads="1"/>
          </p:cNvSpPr>
          <p:nvPr>
            <p:ph type="title"/>
          </p:nvPr>
        </p:nvSpPr>
        <p:spPr>
          <a:xfrm>
            <a:off x="0" y="36513"/>
            <a:ext cx="9144000" cy="1143000"/>
          </a:xfrm>
        </p:spPr>
        <p:txBody>
          <a:bodyPr/>
          <a:lstStyle/>
          <a:p>
            <a:r>
              <a:rPr lang="en-US"/>
              <a:t>Jackknife Approach</a:t>
            </a:r>
          </a:p>
        </p:txBody>
      </p:sp>
      <p:sp>
        <p:nvSpPr>
          <p:cNvPr id="1315843" name="Line 3"/>
          <p:cNvSpPr>
            <a:spLocks noChangeShapeType="1"/>
          </p:cNvSpPr>
          <p:nvPr/>
        </p:nvSpPr>
        <p:spPr bwMode="auto">
          <a:xfrm rot="5400000">
            <a:off x="4572000" y="-29083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5" name="TextBox 4"/>
          <p:cNvSpPr txBox="1"/>
          <p:nvPr/>
        </p:nvSpPr>
        <p:spPr>
          <a:xfrm>
            <a:off x="1801273" y="1179513"/>
            <a:ext cx="1633781" cy="400110"/>
          </a:xfrm>
          <a:prstGeom prst="rect">
            <a:avLst/>
          </a:prstGeom>
          <a:noFill/>
        </p:spPr>
        <p:txBody>
          <a:bodyPr wrap="none" rtlCol="0">
            <a:spAutoFit/>
          </a:bodyPr>
          <a:lstStyle/>
          <a:p>
            <a:r>
              <a:rPr lang="en-US" u="sng" dirty="0" smtClean="0"/>
              <a:t>Condition A</a:t>
            </a:r>
            <a:endParaRPr lang="en-US" u="sng" dirty="0"/>
          </a:p>
        </p:txBody>
      </p:sp>
      <p:sp>
        <p:nvSpPr>
          <p:cNvPr id="9" name="TextBox 8"/>
          <p:cNvSpPr txBox="1"/>
          <p:nvPr/>
        </p:nvSpPr>
        <p:spPr>
          <a:xfrm>
            <a:off x="5918247" y="1179513"/>
            <a:ext cx="1633781" cy="400110"/>
          </a:xfrm>
          <a:prstGeom prst="rect">
            <a:avLst/>
          </a:prstGeom>
          <a:noFill/>
        </p:spPr>
        <p:txBody>
          <a:bodyPr wrap="none" rtlCol="0">
            <a:spAutoFit/>
          </a:bodyPr>
          <a:lstStyle/>
          <a:p>
            <a:r>
              <a:rPr lang="en-US" u="sng" dirty="0" smtClean="0"/>
              <a:t>Condition B</a:t>
            </a:r>
            <a:endParaRPr lang="en-US" u="sng" dirty="0"/>
          </a:p>
        </p:txBody>
      </p:sp>
      <p:sp>
        <p:nvSpPr>
          <p:cNvPr id="6" name="TextBox 5"/>
          <p:cNvSpPr txBox="1"/>
          <p:nvPr/>
        </p:nvSpPr>
        <p:spPr>
          <a:xfrm>
            <a:off x="1381973" y="1540627"/>
            <a:ext cx="690614" cy="338554"/>
          </a:xfrm>
          <a:prstGeom prst="rect">
            <a:avLst/>
          </a:prstGeom>
          <a:noFill/>
        </p:spPr>
        <p:txBody>
          <a:bodyPr wrap="none" rtlCol="0">
            <a:spAutoFit/>
          </a:bodyPr>
          <a:lstStyle/>
          <a:p>
            <a:r>
              <a:rPr lang="en-US" sz="1600" dirty="0" smtClean="0"/>
              <a:t>Sub1</a:t>
            </a:r>
            <a:endParaRPr lang="en-US" sz="1600" dirty="0"/>
          </a:p>
        </p:txBody>
      </p:sp>
      <p:sp>
        <p:nvSpPr>
          <p:cNvPr id="11" name="TextBox 10"/>
          <p:cNvSpPr txBox="1"/>
          <p:nvPr/>
        </p:nvSpPr>
        <p:spPr>
          <a:xfrm>
            <a:off x="2033142" y="1540627"/>
            <a:ext cx="690614" cy="338554"/>
          </a:xfrm>
          <a:prstGeom prst="rect">
            <a:avLst/>
          </a:prstGeom>
          <a:noFill/>
        </p:spPr>
        <p:txBody>
          <a:bodyPr wrap="none" rtlCol="0">
            <a:spAutoFit/>
          </a:bodyPr>
          <a:lstStyle/>
          <a:p>
            <a:r>
              <a:rPr lang="en-US" sz="1600" dirty="0" smtClean="0"/>
              <a:t>Sub2</a:t>
            </a:r>
            <a:endParaRPr lang="en-US" sz="1600" dirty="0"/>
          </a:p>
        </p:txBody>
      </p:sp>
      <p:sp>
        <p:nvSpPr>
          <p:cNvPr id="12" name="TextBox 11"/>
          <p:cNvSpPr txBox="1"/>
          <p:nvPr/>
        </p:nvSpPr>
        <p:spPr>
          <a:xfrm>
            <a:off x="2692061" y="1540627"/>
            <a:ext cx="690614" cy="338554"/>
          </a:xfrm>
          <a:prstGeom prst="rect">
            <a:avLst/>
          </a:prstGeom>
          <a:noFill/>
        </p:spPr>
        <p:txBody>
          <a:bodyPr wrap="none" rtlCol="0">
            <a:spAutoFit/>
          </a:bodyPr>
          <a:lstStyle/>
          <a:p>
            <a:r>
              <a:rPr lang="en-US" sz="1600" dirty="0" smtClean="0"/>
              <a:t>Sub3</a:t>
            </a:r>
            <a:endParaRPr lang="en-US" sz="1600" dirty="0"/>
          </a:p>
        </p:txBody>
      </p:sp>
      <p:sp>
        <p:nvSpPr>
          <p:cNvPr id="13" name="TextBox 12"/>
          <p:cNvSpPr txBox="1"/>
          <p:nvPr/>
        </p:nvSpPr>
        <p:spPr>
          <a:xfrm>
            <a:off x="3338999" y="1540627"/>
            <a:ext cx="690614" cy="338554"/>
          </a:xfrm>
          <a:prstGeom prst="rect">
            <a:avLst/>
          </a:prstGeom>
          <a:noFill/>
        </p:spPr>
        <p:txBody>
          <a:bodyPr wrap="none" rtlCol="0">
            <a:spAutoFit/>
          </a:bodyPr>
          <a:lstStyle/>
          <a:p>
            <a:r>
              <a:rPr lang="en-US" sz="1600" dirty="0" smtClean="0"/>
              <a:t>Sub4</a:t>
            </a:r>
            <a:endParaRPr lang="en-US" sz="1600" dirty="0"/>
          </a:p>
        </p:txBody>
      </p:sp>
      <p:sp>
        <p:nvSpPr>
          <p:cNvPr id="14" name="TextBox 13"/>
          <p:cNvSpPr txBox="1"/>
          <p:nvPr/>
        </p:nvSpPr>
        <p:spPr>
          <a:xfrm>
            <a:off x="5579332" y="1857911"/>
            <a:ext cx="690614" cy="338554"/>
          </a:xfrm>
          <a:prstGeom prst="rect">
            <a:avLst/>
          </a:prstGeom>
          <a:noFill/>
        </p:spPr>
        <p:txBody>
          <a:bodyPr wrap="none" rtlCol="0">
            <a:spAutoFit/>
          </a:bodyPr>
          <a:lstStyle/>
          <a:p>
            <a:r>
              <a:rPr lang="en-US" sz="1600" dirty="0" smtClean="0"/>
              <a:t>Sub1</a:t>
            </a:r>
            <a:endParaRPr lang="en-US" sz="1600" dirty="0"/>
          </a:p>
        </p:txBody>
      </p:sp>
      <p:sp>
        <p:nvSpPr>
          <p:cNvPr id="15" name="TextBox 14"/>
          <p:cNvSpPr txBox="1"/>
          <p:nvPr/>
        </p:nvSpPr>
        <p:spPr>
          <a:xfrm>
            <a:off x="6269946" y="1540627"/>
            <a:ext cx="690614" cy="338554"/>
          </a:xfrm>
          <a:prstGeom prst="rect">
            <a:avLst/>
          </a:prstGeom>
          <a:noFill/>
        </p:spPr>
        <p:txBody>
          <a:bodyPr wrap="none" rtlCol="0">
            <a:spAutoFit/>
          </a:bodyPr>
          <a:lstStyle/>
          <a:p>
            <a:r>
              <a:rPr lang="en-US" sz="1600" dirty="0" smtClean="0"/>
              <a:t>Sub2</a:t>
            </a:r>
            <a:endParaRPr lang="en-US" sz="1600" dirty="0"/>
          </a:p>
        </p:txBody>
      </p:sp>
      <p:sp>
        <p:nvSpPr>
          <p:cNvPr id="16" name="TextBox 15"/>
          <p:cNvSpPr txBox="1"/>
          <p:nvPr/>
        </p:nvSpPr>
        <p:spPr>
          <a:xfrm>
            <a:off x="6797085" y="1540627"/>
            <a:ext cx="690614" cy="338554"/>
          </a:xfrm>
          <a:prstGeom prst="rect">
            <a:avLst/>
          </a:prstGeom>
          <a:noFill/>
        </p:spPr>
        <p:txBody>
          <a:bodyPr wrap="none" rtlCol="0">
            <a:spAutoFit/>
          </a:bodyPr>
          <a:lstStyle/>
          <a:p>
            <a:r>
              <a:rPr lang="en-US" sz="1600" dirty="0" smtClean="0"/>
              <a:t>Sub3</a:t>
            </a:r>
            <a:endParaRPr lang="en-US" sz="1600" dirty="0"/>
          </a:p>
        </p:txBody>
      </p:sp>
      <p:sp>
        <p:nvSpPr>
          <p:cNvPr id="17" name="TextBox 16"/>
          <p:cNvSpPr txBox="1"/>
          <p:nvPr/>
        </p:nvSpPr>
        <p:spPr>
          <a:xfrm>
            <a:off x="7444023" y="1877031"/>
            <a:ext cx="690614" cy="338554"/>
          </a:xfrm>
          <a:prstGeom prst="rect">
            <a:avLst/>
          </a:prstGeom>
          <a:noFill/>
        </p:spPr>
        <p:txBody>
          <a:bodyPr wrap="none" rtlCol="0">
            <a:spAutoFit/>
          </a:bodyPr>
          <a:lstStyle/>
          <a:p>
            <a:r>
              <a:rPr lang="en-US" sz="1600" dirty="0" smtClean="0"/>
              <a:t>Sub4</a:t>
            </a:r>
            <a:endParaRPr lang="en-US" sz="1600" dirty="0"/>
          </a:p>
        </p:txBody>
      </p:sp>
      <p:cxnSp>
        <p:nvCxnSpPr>
          <p:cNvPr id="8" name="Straight Connector 7"/>
          <p:cNvCxnSpPr/>
          <p:nvPr/>
        </p:nvCxnSpPr>
        <p:spPr bwMode="auto">
          <a:xfrm>
            <a:off x="131777" y="4466305"/>
            <a:ext cx="4440412" cy="0"/>
          </a:xfrm>
          <a:prstGeom prst="line">
            <a:avLst/>
          </a:prstGeom>
          <a:solidFill>
            <a:schemeClr val="accent1"/>
          </a:solidFill>
          <a:ln w="12700" cap="sq" cmpd="sng" algn="ctr">
            <a:solidFill>
              <a:schemeClr val="tx1"/>
            </a:solidFill>
            <a:prstDash val="solid"/>
            <a:round/>
            <a:headEnd type="none" w="sm" len="sm"/>
            <a:tailEnd type="none" w="sm" len="sm"/>
          </a:ln>
          <a:effectLst/>
        </p:spPr>
      </p:cxnSp>
      <p:pic>
        <p:nvPicPr>
          <p:cNvPr id="4" name="Picture 3"/>
          <p:cNvPicPr>
            <a:picLocks noChangeAspect="1"/>
          </p:cNvPicPr>
          <p:nvPr/>
        </p:nvPicPr>
        <p:blipFill>
          <a:blip r:embed="rId3"/>
          <a:stretch>
            <a:fillRect/>
          </a:stretch>
        </p:blipFill>
        <p:spPr>
          <a:xfrm>
            <a:off x="706850" y="1908604"/>
            <a:ext cx="8125670" cy="3183038"/>
          </a:xfrm>
          <a:prstGeom prst="rect">
            <a:avLst/>
          </a:prstGeom>
        </p:spPr>
      </p:pic>
      <p:cxnSp>
        <p:nvCxnSpPr>
          <p:cNvPr id="20" name="Straight Connector 19"/>
          <p:cNvCxnSpPr/>
          <p:nvPr/>
        </p:nvCxnSpPr>
        <p:spPr bwMode="auto">
          <a:xfrm>
            <a:off x="1537274" y="3423901"/>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8" name="Straight Connector 27"/>
          <p:cNvCxnSpPr/>
          <p:nvPr/>
        </p:nvCxnSpPr>
        <p:spPr bwMode="auto">
          <a:xfrm>
            <a:off x="6157686" y="3423901"/>
            <a:ext cx="0" cy="1667741"/>
          </a:xfrm>
          <a:prstGeom prst="line">
            <a:avLst/>
          </a:prstGeom>
          <a:solidFill>
            <a:schemeClr val="accent1"/>
          </a:solidFill>
          <a:ln w="19050" cap="sq" cmpd="sng" algn="ctr">
            <a:solidFill>
              <a:srgbClr val="008000"/>
            </a:solidFill>
            <a:prstDash val="solid"/>
            <a:round/>
            <a:headEnd type="none" w="sm" len="sm"/>
            <a:tailEnd type="none" w="sm" len="sm"/>
          </a:ln>
          <a:effectLst/>
        </p:spPr>
      </p:cxnSp>
      <p:cxnSp>
        <p:nvCxnSpPr>
          <p:cNvPr id="24" name="Straight Arrow Connector 23"/>
          <p:cNvCxnSpPr/>
          <p:nvPr/>
        </p:nvCxnSpPr>
        <p:spPr bwMode="auto">
          <a:xfrm flipV="1">
            <a:off x="706850" y="5091642"/>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cxnSp>
        <p:nvCxnSpPr>
          <p:cNvPr id="35" name="Straight Arrow Connector 34"/>
          <p:cNvCxnSpPr/>
          <p:nvPr/>
        </p:nvCxnSpPr>
        <p:spPr bwMode="auto">
          <a:xfrm flipV="1">
            <a:off x="4887991" y="5091642"/>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36" name="TextBox 35"/>
          <p:cNvSpPr txBox="1"/>
          <p:nvPr/>
        </p:nvSpPr>
        <p:spPr>
          <a:xfrm>
            <a:off x="391048" y="5530518"/>
            <a:ext cx="631603" cy="338554"/>
          </a:xfrm>
          <a:prstGeom prst="rect">
            <a:avLst/>
          </a:prstGeom>
          <a:noFill/>
        </p:spPr>
        <p:txBody>
          <a:bodyPr wrap="none" rtlCol="0">
            <a:spAutoFit/>
          </a:bodyPr>
          <a:lstStyle/>
          <a:p>
            <a:r>
              <a:rPr lang="en-US" sz="1600" dirty="0" err="1" smtClean="0"/>
              <a:t>Stim</a:t>
            </a:r>
            <a:endParaRPr lang="en-US" sz="1600" dirty="0"/>
          </a:p>
        </p:txBody>
      </p:sp>
      <p:sp>
        <p:nvSpPr>
          <p:cNvPr id="37" name="TextBox 36"/>
          <p:cNvSpPr txBox="1"/>
          <p:nvPr/>
        </p:nvSpPr>
        <p:spPr>
          <a:xfrm>
            <a:off x="4572189" y="5530518"/>
            <a:ext cx="631603" cy="338554"/>
          </a:xfrm>
          <a:prstGeom prst="rect">
            <a:avLst/>
          </a:prstGeom>
          <a:noFill/>
        </p:spPr>
        <p:txBody>
          <a:bodyPr wrap="none" rtlCol="0">
            <a:spAutoFit/>
          </a:bodyPr>
          <a:lstStyle/>
          <a:p>
            <a:r>
              <a:rPr lang="en-US" sz="1600" dirty="0" err="1" smtClean="0"/>
              <a:t>Stim</a:t>
            </a:r>
            <a:endParaRPr lang="en-US" sz="1600" dirty="0"/>
          </a:p>
        </p:txBody>
      </p:sp>
      <p:cxnSp>
        <p:nvCxnSpPr>
          <p:cNvPr id="38" name="Straight Arrow Connector 37"/>
          <p:cNvCxnSpPr/>
          <p:nvPr/>
        </p:nvCxnSpPr>
        <p:spPr bwMode="auto">
          <a:xfrm flipV="1">
            <a:off x="2288256" y="5091643"/>
            <a:ext cx="0" cy="438875"/>
          </a:xfrm>
          <a:prstGeom prst="straightConnector1">
            <a:avLst/>
          </a:prstGeom>
          <a:solidFill>
            <a:schemeClr val="accent1"/>
          </a:solidFill>
          <a:ln w="12700" cap="sq" cmpd="sng" algn="ctr">
            <a:solidFill>
              <a:schemeClr val="tx1"/>
            </a:solidFill>
            <a:prstDash val="solid"/>
            <a:round/>
            <a:headEnd type="none" w="sm" len="sm"/>
            <a:tailEnd type="arrow"/>
          </a:ln>
          <a:effectLst/>
        </p:spPr>
      </p:cxnSp>
      <p:cxnSp>
        <p:nvCxnSpPr>
          <p:cNvPr id="39" name="Straight Arrow Connector 38"/>
          <p:cNvCxnSpPr/>
          <p:nvPr/>
        </p:nvCxnSpPr>
        <p:spPr bwMode="auto">
          <a:xfrm flipV="1">
            <a:off x="6385535" y="5091642"/>
            <a:ext cx="0" cy="442207"/>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40" name="TextBox 39"/>
          <p:cNvSpPr txBox="1"/>
          <p:nvPr/>
        </p:nvSpPr>
        <p:spPr>
          <a:xfrm>
            <a:off x="1410150" y="5530518"/>
            <a:ext cx="1741454" cy="584776"/>
          </a:xfrm>
          <a:prstGeom prst="rect">
            <a:avLst/>
          </a:prstGeom>
          <a:noFill/>
        </p:spPr>
        <p:txBody>
          <a:bodyPr wrap="square" rtlCol="0">
            <a:spAutoFit/>
          </a:bodyPr>
          <a:lstStyle/>
          <a:p>
            <a:r>
              <a:rPr lang="en-US" sz="1600" dirty="0" smtClean="0"/>
              <a:t>Mean of single-subject values</a:t>
            </a:r>
            <a:endParaRPr lang="en-US" sz="1600" dirty="0"/>
          </a:p>
        </p:txBody>
      </p:sp>
      <p:sp>
        <p:nvSpPr>
          <p:cNvPr id="41" name="TextBox 40"/>
          <p:cNvSpPr txBox="1"/>
          <p:nvPr/>
        </p:nvSpPr>
        <p:spPr>
          <a:xfrm>
            <a:off x="5514808" y="5530518"/>
            <a:ext cx="1741454" cy="584776"/>
          </a:xfrm>
          <a:prstGeom prst="rect">
            <a:avLst/>
          </a:prstGeom>
          <a:noFill/>
        </p:spPr>
        <p:txBody>
          <a:bodyPr wrap="square" rtlCol="0">
            <a:spAutoFit/>
          </a:bodyPr>
          <a:lstStyle/>
          <a:p>
            <a:r>
              <a:rPr lang="en-US" sz="1600" dirty="0" smtClean="0"/>
              <a:t>Mean of single-subject values</a:t>
            </a:r>
            <a:endParaRPr lang="en-US" sz="1600" dirty="0"/>
          </a:p>
        </p:txBody>
      </p:sp>
      <p:cxnSp>
        <p:nvCxnSpPr>
          <p:cNvPr id="32" name="Straight Connector 31"/>
          <p:cNvCxnSpPr/>
          <p:nvPr/>
        </p:nvCxnSpPr>
        <p:spPr bwMode="auto">
          <a:xfrm>
            <a:off x="5295313" y="3987042"/>
            <a:ext cx="3749849" cy="0"/>
          </a:xfrm>
          <a:prstGeom prst="line">
            <a:avLst/>
          </a:prstGeom>
          <a:solidFill>
            <a:schemeClr val="accent1"/>
          </a:solidFill>
          <a:ln w="12700" cap="sq" cmpd="sng" algn="ctr">
            <a:solidFill>
              <a:schemeClr val="tx1"/>
            </a:solidFill>
            <a:prstDash val="solid"/>
            <a:round/>
            <a:headEnd type="none" w="sm" len="sm"/>
            <a:tailEnd type="none" w="sm" len="sm"/>
          </a:ln>
          <a:effectLst/>
        </p:spPr>
      </p:cxnSp>
      <p:sp>
        <p:nvSpPr>
          <p:cNvPr id="42" name="TextBox 41"/>
          <p:cNvSpPr txBox="1"/>
          <p:nvPr/>
        </p:nvSpPr>
        <p:spPr>
          <a:xfrm>
            <a:off x="47920" y="2592904"/>
            <a:ext cx="1381973" cy="830997"/>
          </a:xfrm>
          <a:prstGeom prst="rect">
            <a:avLst/>
          </a:prstGeom>
          <a:noFill/>
        </p:spPr>
        <p:txBody>
          <a:bodyPr wrap="square" rtlCol="0">
            <a:spAutoFit/>
          </a:bodyPr>
          <a:lstStyle/>
          <a:p>
            <a:pPr algn="ctr"/>
            <a:r>
              <a:rPr lang="en-US" sz="1600" dirty="0" smtClean="0"/>
              <a:t>Value from grand average</a:t>
            </a:r>
            <a:endParaRPr lang="en-US" sz="1600" dirty="0"/>
          </a:p>
        </p:txBody>
      </p:sp>
      <p:sp>
        <p:nvSpPr>
          <p:cNvPr id="43" name="TextBox 42"/>
          <p:cNvSpPr txBox="1"/>
          <p:nvPr/>
        </p:nvSpPr>
        <p:spPr>
          <a:xfrm>
            <a:off x="4604326" y="2592904"/>
            <a:ext cx="1381973" cy="830997"/>
          </a:xfrm>
          <a:prstGeom prst="rect">
            <a:avLst/>
          </a:prstGeom>
          <a:noFill/>
        </p:spPr>
        <p:txBody>
          <a:bodyPr wrap="square" rtlCol="0">
            <a:spAutoFit/>
          </a:bodyPr>
          <a:lstStyle/>
          <a:p>
            <a:pPr algn="ctr"/>
            <a:r>
              <a:rPr lang="en-US" sz="1600" dirty="0" smtClean="0"/>
              <a:t>Value from grand average</a:t>
            </a:r>
            <a:endParaRPr lang="en-US" sz="1600" dirty="0"/>
          </a:p>
        </p:txBody>
      </p:sp>
      <p:cxnSp>
        <p:nvCxnSpPr>
          <p:cNvPr id="44" name="Straight Arrow Connector 43"/>
          <p:cNvCxnSpPr/>
          <p:nvPr/>
        </p:nvCxnSpPr>
        <p:spPr bwMode="auto">
          <a:xfrm>
            <a:off x="1070571" y="3017702"/>
            <a:ext cx="403908" cy="369077"/>
          </a:xfrm>
          <a:prstGeom prst="straightConnector1">
            <a:avLst/>
          </a:prstGeom>
          <a:solidFill>
            <a:schemeClr val="accent1"/>
          </a:solidFill>
          <a:ln w="12700" cap="sq" cmpd="sng" algn="ctr">
            <a:solidFill>
              <a:schemeClr val="tx1"/>
            </a:solidFill>
            <a:prstDash val="solid"/>
            <a:round/>
            <a:headEnd type="none" w="sm" len="sm"/>
            <a:tailEnd type="arrow"/>
          </a:ln>
          <a:effectLst/>
        </p:spPr>
      </p:cxnSp>
      <p:cxnSp>
        <p:nvCxnSpPr>
          <p:cNvPr id="45" name="Straight Arrow Connector 44"/>
          <p:cNvCxnSpPr/>
          <p:nvPr/>
        </p:nvCxnSpPr>
        <p:spPr bwMode="auto">
          <a:xfrm>
            <a:off x="5582391" y="3017702"/>
            <a:ext cx="551335" cy="369077"/>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46" name="TextBox 45"/>
          <p:cNvSpPr txBox="1"/>
          <p:nvPr/>
        </p:nvSpPr>
        <p:spPr>
          <a:xfrm>
            <a:off x="0" y="6200533"/>
            <a:ext cx="9144000" cy="353943"/>
          </a:xfrm>
          <a:prstGeom prst="rect">
            <a:avLst/>
          </a:prstGeom>
          <a:noFill/>
        </p:spPr>
        <p:txBody>
          <a:bodyPr wrap="square" rtlCol="0">
            <a:spAutoFit/>
          </a:bodyPr>
          <a:lstStyle/>
          <a:p>
            <a:pPr algn="ctr"/>
            <a:r>
              <a:rPr lang="en-US" sz="1700" b="1" dirty="0" smtClean="0"/>
              <a:t>A difference in timing variability is misconstrued as a difference in mean onset time</a:t>
            </a:r>
            <a:endParaRPr lang="en-US" sz="1700" b="1" dirty="0"/>
          </a:p>
        </p:txBody>
      </p:sp>
    </p:spTree>
    <p:extLst>
      <p:ext uri="{BB962C8B-B14F-4D97-AF65-F5344CB8AC3E}">
        <p14:creationId xmlns:p14="http://schemas.microsoft.com/office/powerpoint/2010/main" val="98402014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Problem of Multiple Comparisons</a:t>
            </a:r>
            <a:endParaRPr lang="en-US" dirty="0"/>
          </a:p>
        </p:txBody>
      </p:sp>
      <p:sp>
        <p:nvSpPr>
          <p:cNvPr id="12" name="Rectangle 4"/>
          <p:cNvSpPr txBox="1">
            <a:spLocks noChangeArrowheads="1"/>
          </p:cNvSpPr>
          <p:nvPr/>
        </p:nvSpPr>
        <p:spPr bwMode="black">
          <a:xfrm>
            <a:off x="457200" y="1187824"/>
            <a:ext cx="8458200" cy="190149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If we do 10 independent statistical tests, and the null hypothesis is true for all 10, there is a 41% chance that </a:t>
            </a:r>
            <a:r>
              <a:rPr lang="en-US" smtClean="0"/>
              <a:t>at least one </a:t>
            </a:r>
            <a:r>
              <a:rPr lang="en-US" dirty="0" smtClean="0"/>
              <a:t>will be significant (false positive)</a:t>
            </a:r>
          </a:p>
          <a:p>
            <a:pPr>
              <a:lnSpc>
                <a:spcPct val="90000"/>
              </a:lnSpc>
            </a:pPr>
            <a:r>
              <a:rPr lang="en-US" dirty="0" smtClean="0"/>
              <a:t>Example: Assessing side effects of </a:t>
            </a:r>
            <a:r>
              <a:rPr lang="en-US" dirty="0" err="1" smtClean="0"/>
              <a:t>Starbukine</a:t>
            </a:r>
            <a:endParaRPr lang="en-US" dirty="0" smtClean="0"/>
          </a:p>
        </p:txBody>
      </p:sp>
      <p:pic>
        <p:nvPicPr>
          <p:cNvPr id="2" name="Picture 1" descr="starbuck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4588" y="2969595"/>
            <a:ext cx="5834770" cy="3880122"/>
          </a:xfrm>
          <a:prstGeom prst="rect">
            <a:avLst/>
          </a:prstGeom>
        </p:spPr>
      </p:pic>
    </p:spTree>
    <p:extLst>
      <p:ext uri="{BB962C8B-B14F-4D97-AF65-F5344CB8AC3E}">
        <p14:creationId xmlns:p14="http://schemas.microsoft.com/office/powerpoint/2010/main" val="30924562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t="1316"/>
          <a:stretch/>
        </p:blipFill>
        <p:spPr>
          <a:xfrm>
            <a:off x="0" y="263164"/>
            <a:ext cx="9144000" cy="6398786"/>
          </a:xfrm>
          <a:prstGeom prst="rect">
            <a:avLst/>
          </a:prstGeom>
        </p:spPr>
      </p:pic>
      <p:sp>
        <p:nvSpPr>
          <p:cNvPr id="6" name="Oval 5"/>
          <p:cNvSpPr/>
          <p:nvPr/>
        </p:nvSpPr>
        <p:spPr bwMode="auto">
          <a:xfrm>
            <a:off x="4283284" y="5578546"/>
            <a:ext cx="884050" cy="547893"/>
          </a:xfrm>
          <a:prstGeom prst="ellipse">
            <a:avLst/>
          </a:prstGeom>
          <a:noFill/>
          <a:ln w="28575" cap="sq"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Tree>
    <p:extLst>
      <p:ext uri="{BB962C8B-B14F-4D97-AF65-F5344CB8AC3E}">
        <p14:creationId xmlns:p14="http://schemas.microsoft.com/office/powerpoint/2010/main" val="130998652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t="1316"/>
          <a:stretch/>
        </p:blipFill>
        <p:spPr>
          <a:xfrm>
            <a:off x="0" y="263164"/>
            <a:ext cx="9144000" cy="6398786"/>
          </a:xfrm>
          <a:prstGeom prst="rect">
            <a:avLst/>
          </a:prstGeom>
        </p:spPr>
      </p:pic>
      <p:sp>
        <p:nvSpPr>
          <p:cNvPr id="5" name="TextBox 4"/>
          <p:cNvSpPr txBox="1"/>
          <p:nvPr/>
        </p:nvSpPr>
        <p:spPr>
          <a:xfrm>
            <a:off x="572765" y="946361"/>
            <a:ext cx="8342440" cy="1631216"/>
          </a:xfrm>
          <a:prstGeom prst="rect">
            <a:avLst/>
          </a:prstGeom>
          <a:solidFill>
            <a:srgbClr val="CCFFCC"/>
          </a:solidFill>
          <a:ln>
            <a:solidFill>
              <a:schemeClr val="tx1"/>
            </a:solidFill>
          </a:ln>
        </p:spPr>
        <p:txBody>
          <a:bodyPr wrap="square" rtlCol="0">
            <a:spAutoFit/>
          </a:bodyPr>
          <a:lstStyle/>
          <a:p>
            <a:r>
              <a:rPr lang="en-US" dirty="0" smtClean="0"/>
              <a:t>Bonferroni Correction- 5% chance of even a single bogus p value in a family of tests</a:t>
            </a:r>
            <a:r>
              <a:rPr lang="en-US" dirty="0"/>
              <a:t> (if the null is true for all tests</a:t>
            </a:r>
            <a:r>
              <a:rPr lang="en-US" dirty="0" smtClean="0"/>
              <a:t>)</a:t>
            </a:r>
          </a:p>
          <a:p>
            <a:endParaRPr lang="en-US" dirty="0"/>
          </a:p>
          <a:p>
            <a:r>
              <a:rPr lang="en-US" dirty="0" smtClean="0"/>
              <a:t>If you find 100 significant values, there is only a 5% chance that even a single one of them will be bogus</a:t>
            </a:r>
            <a:endParaRPr lang="en-US" dirty="0"/>
          </a:p>
        </p:txBody>
      </p:sp>
      <p:sp>
        <p:nvSpPr>
          <p:cNvPr id="9" name="TextBox 8"/>
          <p:cNvSpPr txBox="1"/>
          <p:nvPr/>
        </p:nvSpPr>
        <p:spPr>
          <a:xfrm>
            <a:off x="572765" y="3623568"/>
            <a:ext cx="8342440" cy="1631216"/>
          </a:xfrm>
          <a:prstGeom prst="rect">
            <a:avLst/>
          </a:prstGeom>
          <a:solidFill>
            <a:srgbClr val="CCFFCC"/>
          </a:solidFill>
          <a:ln>
            <a:solidFill>
              <a:schemeClr val="tx1"/>
            </a:solidFill>
          </a:ln>
        </p:spPr>
        <p:txBody>
          <a:bodyPr wrap="square" rtlCol="0">
            <a:spAutoFit/>
          </a:bodyPr>
          <a:lstStyle/>
          <a:p>
            <a:r>
              <a:rPr lang="en-US" dirty="0" smtClean="0"/>
              <a:t>False Discovery Rate (FDR) Correction- 5% of the significant tests would be expected to be bogus (if the null is true for all tests)</a:t>
            </a:r>
          </a:p>
          <a:p>
            <a:endParaRPr lang="en-US" dirty="0"/>
          </a:p>
          <a:p>
            <a:r>
              <a:rPr lang="en-US" dirty="0" smtClean="0"/>
              <a:t>If you find 100 significant values, you would expect that ~5 would be false positives</a:t>
            </a:r>
            <a:endParaRPr lang="en-US" dirty="0"/>
          </a:p>
        </p:txBody>
      </p:sp>
      <p:sp>
        <p:nvSpPr>
          <p:cNvPr id="6" name="Oval 5"/>
          <p:cNvSpPr/>
          <p:nvPr/>
        </p:nvSpPr>
        <p:spPr bwMode="auto">
          <a:xfrm>
            <a:off x="4283284" y="5578546"/>
            <a:ext cx="884050" cy="547893"/>
          </a:xfrm>
          <a:prstGeom prst="ellipse">
            <a:avLst/>
          </a:prstGeom>
          <a:noFill/>
          <a:ln w="28575" cap="sq" cmpd="sng" algn="ctr">
            <a:solidFill>
              <a:srgbClr val="FF0000"/>
            </a:solid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7" name="TextBox 6"/>
          <p:cNvSpPr txBox="1"/>
          <p:nvPr/>
        </p:nvSpPr>
        <p:spPr>
          <a:xfrm>
            <a:off x="572765" y="6238671"/>
            <a:ext cx="8342440" cy="400110"/>
          </a:xfrm>
          <a:prstGeom prst="rect">
            <a:avLst/>
          </a:prstGeom>
          <a:solidFill>
            <a:srgbClr val="CCFFCC"/>
          </a:solidFill>
          <a:ln>
            <a:solidFill>
              <a:schemeClr val="tx1"/>
            </a:solidFill>
          </a:ln>
        </p:spPr>
        <p:txBody>
          <a:bodyPr wrap="square" rtlCol="0">
            <a:spAutoFit/>
          </a:bodyPr>
          <a:lstStyle/>
          <a:p>
            <a:r>
              <a:rPr lang="en-US" dirty="0" smtClean="0"/>
              <a:t>If the null hypothesis is true for all tests, FDR = Bonferroni</a:t>
            </a:r>
            <a:endParaRPr lang="en-US" dirty="0"/>
          </a:p>
        </p:txBody>
      </p:sp>
    </p:spTree>
    <p:extLst>
      <p:ext uri="{BB962C8B-B14F-4D97-AF65-F5344CB8AC3E}">
        <p14:creationId xmlns:p14="http://schemas.microsoft.com/office/powerpoint/2010/main" val="41342382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Multiple Implicit Comparisons</a:t>
            </a:r>
            <a:endParaRPr lang="en-US" dirty="0"/>
          </a:p>
        </p:txBody>
      </p:sp>
      <p:sp>
        <p:nvSpPr>
          <p:cNvPr id="12" name="Rectangle 4"/>
          <p:cNvSpPr txBox="1">
            <a:spLocks noChangeArrowheads="1"/>
          </p:cNvSpPr>
          <p:nvPr/>
        </p:nvSpPr>
        <p:spPr bwMode="black">
          <a:xfrm>
            <a:off x="457200" y="1187824"/>
            <a:ext cx="8458200" cy="567017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In ERP research, we often have the “problem of multiple implicit comparisons”</a:t>
            </a:r>
          </a:p>
          <a:p>
            <a:pPr lvl="1">
              <a:lnSpc>
                <a:spcPct val="90000"/>
              </a:lnSpc>
            </a:pPr>
            <a:r>
              <a:rPr lang="en-US" dirty="0" smtClean="0"/>
              <a:t>By eye, we compare two conditions at multiple time points and at multiple electrode sites</a:t>
            </a:r>
          </a:p>
          <a:p>
            <a:pPr lvl="1">
              <a:lnSpc>
                <a:spcPct val="90000"/>
              </a:lnSpc>
            </a:pPr>
            <a:r>
              <a:rPr lang="en-US" dirty="0" smtClean="0"/>
              <a:t>Then we do our statistical analyses only for the time regions and electrode clusters where we see an effect</a:t>
            </a:r>
          </a:p>
          <a:p>
            <a:pPr>
              <a:lnSpc>
                <a:spcPct val="90000"/>
              </a:lnSpc>
            </a:pPr>
            <a:r>
              <a:rPr lang="en-US" dirty="0" smtClean="0"/>
              <a:t>This can dramatically inflate the Type I error rate</a:t>
            </a:r>
          </a:p>
          <a:p>
            <a:pPr lvl="1">
              <a:lnSpc>
                <a:spcPct val="90000"/>
              </a:lnSpc>
            </a:pPr>
            <a:r>
              <a:rPr lang="en-US" dirty="0" smtClean="0"/>
              <a:t>Even if the null hypothesis is true, you will almost always be able to find a “significant” difference in some time periods at some electrode sites</a:t>
            </a:r>
            <a:endParaRPr lang="en-US" dirty="0"/>
          </a:p>
        </p:txBody>
      </p:sp>
    </p:spTree>
    <p:extLst>
      <p:ext uri="{BB962C8B-B14F-4D97-AF65-F5344CB8AC3E}">
        <p14:creationId xmlns:p14="http://schemas.microsoft.com/office/powerpoint/2010/main" val="7836632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b="8430"/>
          <a:stretch/>
        </p:blipFill>
        <p:spPr>
          <a:xfrm>
            <a:off x="137292" y="1143971"/>
            <a:ext cx="6021944" cy="5194852"/>
          </a:xfrm>
          <a:prstGeom prst="rect">
            <a:avLst/>
          </a:prstGeom>
        </p:spPr>
      </p:pic>
      <p:pic>
        <p:nvPicPr>
          <p:cNvPr id="8" name="Picture 7"/>
          <p:cNvPicPr>
            <a:picLocks noChangeAspect="1"/>
          </p:cNvPicPr>
          <p:nvPr/>
        </p:nvPicPr>
        <p:blipFill>
          <a:blip r:embed="rId4"/>
          <a:stretch>
            <a:fillRect/>
          </a:stretch>
        </p:blipFill>
        <p:spPr>
          <a:xfrm>
            <a:off x="554953" y="6235700"/>
            <a:ext cx="4836960" cy="622299"/>
          </a:xfrm>
          <a:prstGeom prst="rect">
            <a:avLst/>
          </a:prstGeom>
        </p:spPr>
      </p:pic>
      <p:cxnSp>
        <p:nvCxnSpPr>
          <p:cNvPr id="15" name="Straight Arrow Connector 14"/>
          <p:cNvCxnSpPr/>
          <p:nvPr/>
        </p:nvCxnSpPr>
        <p:spPr bwMode="auto">
          <a:xfrm flipH="1" flipV="1">
            <a:off x="5424512" y="1409702"/>
            <a:ext cx="734724" cy="825498"/>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19"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7" name="Rectangle 16"/>
          <p:cNvSpPr/>
          <p:nvPr/>
        </p:nvSpPr>
        <p:spPr>
          <a:xfrm>
            <a:off x="6159236" y="2086808"/>
            <a:ext cx="2984764" cy="3975448"/>
          </a:xfrm>
          <a:prstGeom prst="rect">
            <a:avLst/>
          </a:prstGeom>
        </p:spPr>
        <p:txBody>
          <a:bodyPr wrap="square">
            <a:spAutoFit/>
          </a:bodyPr>
          <a:lstStyle/>
          <a:p>
            <a:pPr>
              <a:lnSpc>
                <a:spcPct val="90000"/>
              </a:lnSpc>
            </a:pPr>
            <a:r>
              <a:rPr lang="en-US" dirty="0"/>
              <a:t>Take </a:t>
            </a:r>
            <a:r>
              <a:rPr lang="en-US" dirty="0" smtClean="0"/>
              <a:t>640 standards per subject from </a:t>
            </a:r>
            <a:r>
              <a:rPr lang="en-US" dirty="0"/>
              <a:t>a real oddball </a:t>
            </a:r>
            <a:r>
              <a:rPr lang="en-US" dirty="0" smtClean="0"/>
              <a:t>experiment</a:t>
            </a:r>
          </a:p>
          <a:p>
            <a:pPr>
              <a:lnSpc>
                <a:spcPct val="90000"/>
              </a:lnSpc>
            </a:pPr>
            <a:endParaRPr lang="en-US" dirty="0"/>
          </a:p>
          <a:p>
            <a:pPr>
              <a:lnSpc>
                <a:spcPct val="90000"/>
              </a:lnSpc>
            </a:pPr>
            <a:r>
              <a:rPr lang="en-US" dirty="0" smtClean="0"/>
              <a:t>Divide </a:t>
            </a:r>
            <a:r>
              <a:rPr lang="en-US" dirty="0"/>
              <a:t>them randomly </a:t>
            </a:r>
            <a:r>
              <a:rPr lang="en-US" dirty="0" smtClean="0"/>
              <a:t>into 512 </a:t>
            </a:r>
            <a:r>
              <a:rPr lang="en-US" dirty="0"/>
              <a:t>“Standards</a:t>
            </a:r>
            <a:r>
              <a:rPr lang="en-US" dirty="0" smtClean="0"/>
              <a:t>” and 128 </a:t>
            </a:r>
            <a:r>
              <a:rPr lang="en-US" dirty="0"/>
              <a:t>“Targets</a:t>
            </a:r>
            <a:r>
              <a:rPr lang="en-US" dirty="0" smtClean="0"/>
              <a:t>”</a:t>
            </a:r>
            <a:endParaRPr lang="en-US" dirty="0"/>
          </a:p>
          <a:p>
            <a:pPr>
              <a:lnSpc>
                <a:spcPct val="90000"/>
              </a:lnSpc>
            </a:pPr>
            <a:endParaRPr lang="en-US" dirty="0" smtClean="0"/>
          </a:p>
          <a:p>
            <a:pPr>
              <a:lnSpc>
                <a:spcPct val="90000"/>
              </a:lnSpc>
            </a:pPr>
            <a:r>
              <a:rPr lang="en-US" dirty="0" smtClean="0"/>
              <a:t>Null </a:t>
            </a:r>
            <a:r>
              <a:rPr lang="en-US" dirty="0"/>
              <a:t>hypothesis is true by </a:t>
            </a:r>
            <a:r>
              <a:rPr lang="en-US" dirty="0" smtClean="0"/>
              <a:t>definition</a:t>
            </a:r>
          </a:p>
          <a:p>
            <a:pPr>
              <a:lnSpc>
                <a:spcPct val="90000"/>
              </a:lnSpc>
            </a:pPr>
            <a:endParaRPr lang="en-US" dirty="0"/>
          </a:p>
          <a:p>
            <a:pPr>
              <a:lnSpc>
                <a:spcPct val="90000"/>
              </a:lnSpc>
            </a:pPr>
            <a:r>
              <a:rPr lang="en-US" dirty="0"/>
              <a:t>Any differences are a result of sampling </a:t>
            </a:r>
            <a:r>
              <a:rPr lang="en-US" dirty="0" smtClean="0"/>
              <a:t>error</a:t>
            </a:r>
            <a:endParaRPr lang="en-US" dirty="0"/>
          </a:p>
        </p:txBody>
      </p:sp>
      <p:sp>
        <p:nvSpPr>
          <p:cNvPr id="23" name="Rectangle 3"/>
          <p:cNvSpPr>
            <a:spLocks noGrp="1" noChangeArrowheads="1"/>
          </p:cNvSpPr>
          <p:nvPr>
            <p:ph type="title"/>
          </p:nvPr>
        </p:nvSpPr>
        <p:spPr>
          <a:xfrm>
            <a:off x="457200" y="0"/>
            <a:ext cx="8229600" cy="814294"/>
          </a:xfrm>
        </p:spPr>
        <p:txBody>
          <a:bodyPr/>
          <a:lstStyle/>
          <a:p>
            <a:pPr algn="l"/>
            <a:r>
              <a:rPr lang="en-US" dirty="0" smtClean="0"/>
              <a:t>An Example</a:t>
            </a:r>
            <a:endParaRPr lang="en-US" dirty="0"/>
          </a:p>
        </p:txBody>
      </p:sp>
      <p:sp>
        <p:nvSpPr>
          <p:cNvPr id="24" name="Rectangle 23"/>
          <p:cNvSpPr/>
          <p:nvPr/>
        </p:nvSpPr>
        <p:spPr>
          <a:xfrm>
            <a:off x="3780168" y="52503"/>
            <a:ext cx="4572000" cy="763286"/>
          </a:xfrm>
          <a:prstGeom prst="rect">
            <a:avLst/>
          </a:prstGeom>
        </p:spPr>
        <p:txBody>
          <a:bodyPr>
            <a:spAutoFit/>
          </a:bodyPr>
          <a:lstStyle/>
          <a:p>
            <a:pPr>
              <a:lnSpc>
                <a:spcPct val="90000"/>
              </a:lnSpc>
            </a:pPr>
            <a:r>
              <a:rPr lang="en-US" sz="2400" dirty="0"/>
              <a:t>Goal: Simulate a null effect in an oddball experiment</a:t>
            </a:r>
          </a:p>
        </p:txBody>
      </p:sp>
    </p:spTree>
    <p:extLst>
      <p:ext uri="{BB962C8B-B14F-4D97-AF65-F5344CB8AC3E}">
        <p14:creationId xmlns:p14="http://schemas.microsoft.com/office/powerpoint/2010/main" val="28610552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Simulated Standards &amp; Targets</a:t>
            </a:r>
            <a:endParaRPr lang="en-US" dirty="0"/>
          </a:p>
        </p:txBody>
      </p:sp>
      <p:pic>
        <p:nvPicPr>
          <p:cNvPr id="5" name="Picture 4"/>
          <p:cNvPicPr>
            <a:picLocks noChangeAspect="1"/>
          </p:cNvPicPr>
          <p:nvPr/>
        </p:nvPicPr>
        <p:blipFill rotWithShape="1">
          <a:blip r:embed="rId3"/>
          <a:srcRect b="9164"/>
          <a:stretch/>
        </p:blipFill>
        <p:spPr>
          <a:xfrm>
            <a:off x="137292" y="950186"/>
            <a:ext cx="6021944" cy="5319985"/>
          </a:xfrm>
          <a:prstGeom prst="rect">
            <a:avLst/>
          </a:prstGeom>
        </p:spPr>
      </p:pic>
      <p:pic>
        <p:nvPicPr>
          <p:cNvPr id="2" name="Picture 1"/>
          <p:cNvPicPr>
            <a:picLocks noChangeAspect="1"/>
          </p:cNvPicPr>
          <p:nvPr/>
        </p:nvPicPr>
        <p:blipFill rotWithShape="1">
          <a:blip r:embed="rId4"/>
          <a:srcRect r="48603"/>
          <a:stretch/>
        </p:blipFill>
        <p:spPr>
          <a:xfrm>
            <a:off x="5744590" y="889006"/>
            <a:ext cx="3299802" cy="2112979"/>
          </a:xfrm>
          <a:prstGeom prst="rect">
            <a:avLst/>
          </a:prstGeom>
          <a:solidFill>
            <a:schemeClr val="bg1"/>
          </a:solidFill>
          <a:ln w="19050" cmpd="sng">
            <a:solidFill>
              <a:srgbClr val="008000"/>
            </a:solidFill>
          </a:ln>
        </p:spPr>
      </p:pic>
      <p:pic>
        <p:nvPicPr>
          <p:cNvPr id="3" name="Picture 2"/>
          <p:cNvPicPr>
            <a:picLocks noChangeAspect="1"/>
          </p:cNvPicPr>
          <p:nvPr/>
        </p:nvPicPr>
        <p:blipFill rotWithShape="1">
          <a:blip r:embed="rId5"/>
          <a:srcRect r="41515"/>
          <a:stretch/>
        </p:blipFill>
        <p:spPr>
          <a:xfrm>
            <a:off x="5628093" y="3929765"/>
            <a:ext cx="3416299" cy="2107334"/>
          </a:xfrm>
          <a:prstGeom prst="rect">
            <a:avLst/>
          </a:prstGeom>
          <a:solidFill>
            <a:srgbClr val="FFFFFF"/>
          </a:solidFill>
          <a:ln w="19050" cmpd="sng">
            <a:solidFill>
              <a:srgbClr val="008000"/>
            </a:solidFill>
          </a:ln>
        </p:spPr>
      </p:pic>
      <p:sp>
        <p:nvSpPr>
          <p:cNvPr id="4" name="TextBox 3"/>
          <p:cNvSpPr txBox="1"/>
          <p:nvPr/>
        </p:nvSpPr>
        <p:spPr>
          <a:xfrm>
            <a:off x="5943601" y="3001985"/>
            <a:ext cx="3100792" cy="584776"/>
          </a:xfrm>
          <a:prstGeom prst="rect">
            <a:avLst/>
          </a:prstGeom>
          <a:noFill/>
        </p:spPr>
        <p:txBody>
          <a:bodyPr wrap="square" rtlCol="0">
            <a:spAutoFit/>
          </a:bodyPr>
          <a:lstStyle/>
          <a:p>
            <a:r>
              <a:rPr lang="en-US" sz="1600" dirty="0" smtClean="0"/>
              <a:t>Broadly distributed across the right hemisphere</a:t>
            </a:r>
            <a:endParaRPr lang="en-US" sz="1600" dirty="0"/>
          </a:p>
        </p:txBody>
      </p:sp>
      <p:sp>
        <p:nvSpPr>
          <p:cNvPr id="10" name="TextBox 9"/>
          <p:cNvSpPr txBox="1"/>
          <p:nvPr/>
        </p:nvSpPr>
        <p:spPr>
          <a:xfrm>
            <a:off x="5943601" y="6037099"/>
            <a:ext cx="3100792" cy="338554"/>
          </a:xfrm>
          <a:prstGeom prst="rect">
            <a:avLst/>
          </a:prstGeom>
          <a:noFill/>
        </p:spPr>
        <p:txBody>
          <a:bodyPr wrap="square" rtlCol="0">
            <a:spAutoFit/>
          </a:bodyPr>
          <a:lstStyle/>
          <a:p>
            <a:r>
              <a:rPr lang="en-US" sz="1600" dirty="0" smtClean="0"/>
              <a:t>Limited to C3/C4/P3/P4</a:t>
            </a:r>
            <a:endParaRPr lang="en-US" sz="1600" dirty="0"/>
          </a:p>
        </p:txBody>
      </p:sp>
      <p:pic>
        <p:nvPicPr>
          <p:cNvPr id="8" name="Picture 7"/>
          <p:cNvPicPr>
            <a:picLocks noChangeAspect="1"/>
          </p:cNvPicPr>
          <p:nvPr/>
        </p:nvPicPr>
        <p:blipFill>
          <a:blip r:embed="rId6"/>
          <a:stretch>
            <a:fillRect/>
          </a:stretch>
        </p:blipFill>
        <p:spPr>
          <a:xfrm>
            <a:off x="823090" y="6270171"/>
            <a:ext cx="4553621" cy="654769"/>
          </a:xfrm>
          <a:prstGeom prst="rect">
            <a:avLst/>
          </a:prstGeom>
        </p:spPr>
      </p:pic>
      <p:sp>
        <p:nvSpPr>
          <p:cNvPr id="12" name="TextBox 11"/>
          <p:cNvSpPr txBox="1"/>
          <p:nvPr/>
        </p:nvSpPr>
        <p:spPr>
          <a:xfrm>
            <a:off x="137293" y="1314661"/>
            <a:ext cx="3469507" cy="2246769"/>
          </a:xfrm>
          <a:prstGeom prst="rect">
            <a:avLst/>
          </a:prstGeom>
          <a:solidFill>
            <a:srgbClr val="CCFFCC"/>
          </a:solidFill>
          <a:ln>
            <a:solidFill>
              <a:schemeClr val="tx1"/>
            </a:solidFill>
          </a:ln>
        </p:spPr>
        <p:txBody>
          <a:bodyPr wrap="square" rtlCol="0">
            <a:spAutoFit/>
          </a:bodyPr>
          <a:lstStyle/>
          <a:p>
            <a:r>
              <a:rPr lang="en-US" dirty="0" smtClean="0"/>
              <a:t>We know with 100% certainty that these effects are bogus because the simulated standards and targets were selected at random from a single population of trials</a:t>
            </a:r>
            <a:endParaRPr lang="en-US" dirty="0"/>
          </a:p>
        </p:txBody>
      </p:sp>
    </p:spTree>
    <p:extLst>
      <p:ext uri="{BB962C8B-B14F-4D97-AF65-F5344CB8AC3E}">
        <p14:creationId xmlns:p14="http://schemas.microsoft.com/office/powerpoint/2010/main" val="14619101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Simulated Standards &amp; Targets</a:t>
            </a:r>
            <a:endParaRPr lang="en-US" dirty="0"/>
          </a:p>
        </p:txBody>
      </p:sp>
      <p:sp>
        <p:nvSpPr>
          <p:cNvPr id="8" name="Rectangle 4"/>
          <p:cNvSpPr txBox="1">
            <a:spLocks noChangeArrowheads="1"/>
          </p:cNvSpPr>
          <p:nvPr/>
        </p:nvSpPr>
        <p:spPr bwMode="black">
          <a:xfrm>
            <a:off x="345137" y="1077212"/>
            <a:ext cx="5195738" cy="562202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“P1 effect”</a:t>
            </a:r>
          </a:p>
          <a:p>
            <a:pPr lvl="1">
              <a:lnSpc>
                <a:spcPct val="90000"/>
              </a:lnSpc>
            </a:pPr>
            <a:r>
              <a:rPr lang="en-US" dirty="0" smtClean="0"/>
              <a:t>Measure mean amplitude from 50-150 ms at all electrodes</a:t>
            </a:r>
          </a:p>
          <a:p>
            <a:pPr lvl="1">
              <a:lnSpc>
                <a:spcPct val="90000"/>
              </a:lnSpc>
            </a:pPr>
            <a:r>
              <a:rPr lang="en-US" dirty="0" smtClean="0"/>
              <a:t>Main effect of condition: p = .051</a:t>
            </a:r>
          </a:p>
          <a:p>
            <a:pPr lvl="1">
              <a:lnSpc>
                <a:spcPct val="90000"/>
              </a:lnSpc>
            </a:pPr>
            <a:r>
              <a:rPr lang="en-US" dirty="0" smtClean="0"/>
              <a:t>Condition x hemisphere interaction: p = .011</a:t>
            </a:r>
          </a:p>
          <a:p>
            <a:pPr>
              <a:lnSpc>
                <a:spcPct val="90000"/>
              </a:lnSpc>
            </a:pPr>
            <a:r>
              <a:rPr lang="en-US" dirty="0" smtClean="0"/>
              <a:t>“P2 effect”</a:t>
            </a:r>
          </a:p>
          <a:p>
            <a:pPr lvl="1">
              <a:lnSpc>
                <a:spcPct val="90000"/>
              </a:lnSpc>
            </a:pPr>
            <a:r>
              <a:rPr lang="en-US" dirty="0" smtClean="0"/>
              <a:t>Measure mean amplitude from 150-250 ms at C3/C4/P3/P4</a:t>
            </a:r>
          </a:p>
          <a:p>
            <a:pPr lvl="1">
              <a:lnSpc>
                <a:spcPct val="90000"/>
              </a:lnSpc>
            </a:pPr>
            <a:r>
              <a:rPr lang="en-US" dirty="0"/>
              <a:t>Main effect of condition: p = .</a:t>
            </a:r>
            <a:r>
              <a:rPr lang="en-US" dirty="0" smtClean="0"/>
              <a:t>026</a:t>
            </a:r>
          </a:p>
          <a:p>
            <a:pPr>
              <a:lnSpc>
                <a:spcPct val="90000"/>
              </a:lnSpc>
            </a:pPr>
            <a:r>
              <a:rPr lang="en-US" dirty="0" smtClean="0"/>
              <a:t>These effects are completely bogus and are significant only because we used the observed results to select the time periods and electrodes sites for the analysis</a:t>
            </a:r>
            <a:endParaRPr lang="en-US" dirty="0"/>
          </a:p>
        </p:txBody>
      </p:sp>
      <p:pic>
        <p:nvPicPr>
          <p:cNvPr id="9" name="Picture 8"/>
          <p:cNvPicPr>
            <a:picLocks noChangeAspect="1"/>
          </p:cNvPicPr>
          <p:nvPr/>
        </p:nvPicPr>
        <p:blipFill rotWithShape="1">
          <a:blip r:embed="rId3"/>
          <a:srcRect r="48603"/>
          <a:stretch/>
        </p:blipFill>
        <p:spPr>
          <a:xfrm>
            <a:off x="5744590" y="889006"/>
            <a:ext cx="3299802" cy="2112979"/>
          </a:xfrm>
          <a:prstGeom prst="rect">
            <a:avLst/>
          </a:prstGeom>
          <a:solidFill>
            <a:schemeClr val="bg1"/>
          </a:solidFill>
          <a:ln w="19050" cmpd="sng">
            <a:solidFill>
              <a:srgbClr val="008000"/>
            </a:solidFill>
          </a:ln>
        </p:spPr>
      </p:pic>
      <p:pic>
        <p:nvPicPr>
          <p:cNvPr id="10" name="Picture 9"/>
          <p:cNvPicPr>
            <a:picLocks noChangeAspect="1"/>
          </p:cNvPicPr>
          <p:nvPr/>
        </p:nvPicPr>
        <p:blipFill rotWithShape="1">
          <a:blip r:embed="rId4"/>
          <a:srcRect r="41515"/>
          <a:stretch/>
        </p:blipFill>
        <p:spPr>
          <a:xfrm>
            <a:off x="5628093" y="3929765"/>
            <a:ext cx="3416299" cy="2107334"/>
          </a:xfrm>
          <a:prstGeom prst="rect">
            <a:avLst/>
          </a:prstGeom>
          <a:solidFill>
            <a:srgbClr val="FFFFFF"/>
          </a:solidFill>
          <a:ln w="19050" cmpd="sng">
            <a:solidFill>
              <a:srgbClr val="008000"/>
            </a:solidFill>
          </a:ln>
        </p:spPr>
      </p:pic>
      <p:sp>
        <p:nvSpPr>
          <p:cNvPr id="11" name="TextBox 10"/>
          <p:cNvSpPr txBox="1"/>
          <p:nvPr/>
        </p:nvSpPr>
        <p:spPr>
          <a:xfrm>
            <a:off x="5943601" y="3001985"/>
            <a:ext cx="3100792" cy="584776"/>
          </a:xfrm>
          <a:prstGeom prst="rect">
            <a:avLst/>
          </a:prstGeom>
          <a:noFill/>
        </p:spPr>
        <p:txBody>
          <a:bodyPr wrap="square" rtlCol="0">
            <a:spAutoFit/>
          </a:bodyPr>
          <a:lstStyle/>
          <a:p>
            <a:r>
              <a:rPr lang="en-US" sz="1600" dirty="0" smtClean="0"/>
              <a:t>Broadly distributed across the right hemisphere</a:t>
            </a:r>
            <a:endParaRPr lang="en-US" sz="1600" dirty="0"/>
          </a:p>
        </p:txBody>
      </p:sp>
      <p:sp>
        <p:nvSpPr>
          <p:cNvPr id="12" name="TextBox 11"/>
          <p:cNvSpPr txBox="1"/>
          <p:nvPr/>
        </p:nvSpPr>
        <p:spPr>
          <a:xfrm>
            <a:off x="5943601" y="6037099"/>
            <a:ext cx="3100792" cy="338554"/>
          </a:xfrm>
          <a:prstGeom prst="rect">
            <a:avLst/>
          </a:prstGeom>
          <a:noFill/>
        </p:spPr>
        <p:txBody>
          <a:bodyPr wrap="square" rtlCol="0">
            <a:spAutoFit/>
          </a:bodyPr>
          <a:lstStyle/>
          <a:p>
            <a:r>
              <a:rPr lang="en-US" sz="1600" dirty="0" smtClean="0"/>
              <a:t>Limited to C3/C4/P3/P4</a:t>
            </a:r>
            <a:endParaRPr lang="en-US" sz="1600" dirty="0"/>
          </a:p>
        </p:txBody>
      </p:sp>
    </p:spTree>
    <p:extLst>
      <p:ext uri="{BB962C8B-B14F-4D97-AF65-F5344CB8AC3E}">
        <p14:creationId xmlns:p14="http://schemas.microsoft.com/office/powerpoint/2010/main" val="28123737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0" y="0"/>
            <a:ext cx="9144000" cy="814294"/>
          </a:xfrm>
        </p:spPr>
        <p:txBody>
          <a:bodyPr/>
          <a:lstStyle/>
          <a:p>
            <a:r>
              <a:rPr lang="en-US" dirty="0" smtClean="0"/>
              <a:t>Hints for Detecting Bogus Effects</a:t>
            </a:r>
            <a:endParaRPr lang="en-US" dirty="0"/>
          </a:p>
        </p:txBody>
      </p:sp>
      <p:sp>
        <p:nvSpPr>
          <p:cNvPr id="8" name="Rectangle 4"/>
          <p:cNvSpPr txBox="1">
            <a:spLocks noChangeArrowheads="1"/>
          </p:cNvSpPr>
          <p:nvPr/>
        </p:nvSpPr>
        <p:spPr bwMode="black">
          <a:xfrm>
            <a:off x="345137" y="988312"/>
            <a:ext cx="5195738" cy="5780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Don’t believe effects that are implausibly early</a:t>
            </a:r>
          </a:p>
          <a:p>
            <a:pPr lvl="1">
              <a:lnSpc>
                <a:spcPct val="90000"/>
              </a:lnSpc>
            </a:pPr>
            <a:r>
              <a:rPr lang="en-US" dirty="0" smtClean="0"/>
              <a:t>Effects prior to 100 ms are almost certainly bogus unless they are stimulus effects or spatial attention effects</a:t>
            </a:r>
          </a:p>
          <a:p>
            <a:pPr>
              <a:lnSpc>
                <a:spcPct val="90000"/>
              </a:lnSpc>
            </a:pPr>
            <a:r>
              <a:rPr lang="en-US" dirty="0" smtClean="0"/>
              <a:t>Don’t believe effects at unexpected electrode sites</a:t>
            </a:r>
          </a:p>
          <a:p>
            <a:pPr lvl="1">
              <a:lnSpc>
                <a:spcPct val="90000"/>
              </a:lnSpc>
            </a:pPr>
            <a:r>
              <a:rPr lang="en-US" dirty="0" smtClean="0"/>
              <a:t>P1 is not usually seen over front half of the head</a:t>
            </a:r>
          </a:p>
          <a:p>
            <a:pPr>
              <a:lnSpc>
                <a:spcPct val="90000"/>
              </a:lnSpc>
            </a:pPr>
            <a:r>
              <a:rPr lang="en-US" dirty="0" smtClean="0"/>
              <a:t>Don’t believe effects that start near time zero and last a long time</a:t>
            </a:r>
          </a:p>
          <a:p>
            <a:pPr>
              <a:lnSpc>
                <a:spcPct val="90000"/>
              </a:lnSpc>
            </a:pPr>
            <a:r>
              <a:rPr lang="en-US" dirty="0" smtClean="0"/>
              <a:t>Demand a replication before you believe</a:t>
            </a:r>
          </a:p>
          <a:p>
            <a:pPr>
              <a:lnSpc>
                <a:spcPct val="90000"/>
              </a:lnSpc>
            </a:pPr>
            <a:r>
              <a:rPr lang="en-US" dirty="0" smtClean="0"/>
              <a:t>Apply these standards to your own data!</a:t>
            </a:r>
            <a:endParaRPr lang="en-US" dirty="0"/>
          </a:p>
        </p:txBody>
      </p:sp>
      <p:pic>
        <p:nvPicPr>
          <p:cNvPr id="7" name="Picture 6"/>
          <p:cNvPicPr>
            <a:picLocks noChangeAspect="1"/>
          </p:cNvPicPr>
          <p:nvPr/>
        </p:nvPicPr>
        <p:blipFill rotWithShape="1">
          <a:blip r:embed="rId3"/>
          <a:srcRect r="48603"/>
          <a:stretch/>
        </p:blipFill>
        <p:spPr>
          <a:xfrm>
            <a:off x="5744590" y="889006"/>
            <a:ext cx="3299802" cy="2112979"/>
          </a:xfrm>
          <a:prstGeom prst="rect">
            <a:avLst/>
          </a:prstGeom>
          <a:solidFill>
            <a:schemeClr val="bg1"/>
          </a:solidFill>
          <a:ln w="19050" cmpd="sng">
            <a:solidFill>
              <a:srgbClr val="008000"/>
            </a:solidFill>
          </a:ln>
        </p:spPr>
      </p:pic>
      <p:pic>
        <p:nvPicPr>
          <p:cNvPr id="9" name="Picture 8"/>
          <p:cNvPicPr>
            <a:picLocks noChangeAspect="1"/>
          </p:cNvPicPr>
          <p:nvPr/>
        </p:nvPicPr>
        <p:blipFill rotWithShape="1">
          <a:blip r:embed="rId4"/>
          <a:srcRect r="41515"/>
          <a:stretch/>
        </p:blipFill>
        <p:spPr>
          <a:xfrm>
            <a:off x="5628093" y="3929765"/>
            <a:ext cx="3416299" cy="2107334"/>
          </a:xfrm>
          <a:prstGeom prst="rect">
            <a:avLst/>
          </a:prstGeom>
          <a:solidFill>
            <a:srgbClr val="FFFFFF"/>
          </a:solidFill>
          <a:ln w="19050" cmpd="sng">
            <a:solidFill>
              <a:srgbClr val="008000"/>
            </a:solidFill>
          </a:ln>
        </p:spPr>
      </p:pic>
      <p:sp>
        <p:nvSpPr>
          <p:cNvPr id="10" name="TextBox 9"/>
          <p:cNvSpPr txBox="1"/>
          <p:nvPr/>
        </p:nvSpPr>
        <p:spPr>
          <a:xfrm>
            <a:off x="5943601" y="3001985"/>
            <a:ext cx="3100792" cy="584776"/>
          </a:xfrm>
          <a:prstGeom prst="rect">
            <a:avLst/>
          </a:prstGeom>
          <a:noFill/>
        </p:spPr>
        <p:txBody>
          <a:bodyPr wrap="square" rtlCol="0">
            <a:spAutoFit/>
          </a:bodyPr>
          <a:lstStyle/>
          <a:p>
            <a:r>
              <a:rPr lang="en-US" sz="1600" dirty="0" smtClean="0"/>
              <a:t>Broadly distributed across the right hemisphere</a:t>
            </a:r>
            <a:endParaRPr lang="en-US" sz="1600" dirty="0"/>
          </a:p>
        </p:txBody>
      </p:sp>
      <p:sp>
        <p:nvSpPr>
          <p:cNvPr id="11" name="TextBox 10"/>
          <p:cNvSpPr txBox="1"/>
          <p:nvPr/>
        </p:nvSpPr>
        <p:spPr>
          <a:xfrm>
            <a:off x="5943601" y="6037099"/>
            <a:ext cx="3100792" cy="338554"/>
          </a:xfrm>
          <a:prstGeom prst="rect">
            <a:avLst/>
          </a:prstGeom>
          <a:noFill/>
        </p:spPr>
        <p:txBody>
          <a:bodyPr wrap="square" rtlCol="0">
            <a:spAutoFit/>
          </a:bodyPr>
          <a:lstStyle/>
          <a:p>
            <a:r>
              <a:rPr lang="en-US" sz="1600" dirty="0" smtClean="0"/>
              <a:t>Limited to C3/C4/P3/P4</a:t>
            </a:r>
            <a:endParaRPr lang="en-US" sz="1600" dirty="0"/>
          </a:p>
        </p:txBody>
      </p:sp>
    </p:spTree>
    <p:extLst>
      <p:ext uri="{BB962C8B-B14F-4D97-AF65-F5344CB8AC3E}">
        <p14:creationId xmlns:p14="http://schemas.microsoft.com/office/powerpoint/2010/main" val="15120549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Some Terminology</a:t>
            </a:r>
            <a:endParaRPr lang="en-US" dirty="0"/>
          </a:p>
        </p:txBody>
      </p:sp>
      <p:sp>
        <p:nvSpPr>
          <p:cNvPr id="12" name="Rectangle 4"/>
          <p:cNvSpPr txBox="1">
            <a:spLocks noChangeArrowheads="1"/>
          </p:cNvSpPr>
          <p:nvPr/>
        </p:nvSpPr>
        <p:spPr bwMode="black">
          <a:xfrm>
            <a:off x="167725" y="839897"/>
            <a:ext cx="8976275" cy="601810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Null hypothesis vs. alternative hypothesis</a:t>
            </a:r>
          </a:p>
          <a:p>
            <a:pPr>
              <a:lnSpc>
                <a:spcPct val="90000"/>
              </a:lnSpc>
            </a:pPr>
            <a:r>
              <a:rPr lang="en-US" dirty="0" smtClean="0"/>
              <a:t>Type I error</a:t>
            </a:r>
          </a:p>
          <a:p>
            <a:pPr lvl="1">
              <a:lnSpc>
                <a:spcPct val="90000"/>
              </a:lnSpc>
            </a:pPr>
            <a:r>
              <a:rPr lang="en-US" dirty="0" smtClean="0"/>
              <a:t>False positive: Rejecting the null hypothesis when it is true</a:t>
            </a:r>
          </a:p>
          <a:p>
            <a:pPr lvl="1">
              <a:lnSpc>
                <a:spcPct val="90000"/>
              </a:lnSpc>
            </a:pPr>
            <a:r>
              <a:rPr lang="en-US" dirty="0" smtClean="0"/>
              <a:t>“Bogus effect”</a:t>
            </a:r>
          </a:p>
          <a:p>
            <a:pPr>
              <a:lnSpc>
                <a:spcPct val="90000"/>
              </a:lnSpc>
            </a:pPr>
            <a:r>
              <a:rPr lang="en-US" dirty="0"/>
              <a:t>Type </a:t>
            </a:r>
            <a:r>
              <a:rPr lang="en-US" dirty="0" smtClean="0"/>
              <a:t>II </a:t>
            </a:r>
            <a:r>
              <a:rPr lang="en-US" dirty="0"/>
              <a:t>error</a:t>
            </a:r>
          </a:p>
          <a:p>
            <a:pPr lvl="1">
              <a:lnSpc>
                <a:spcPct val="90000"/>
              </a:lnSpc>
            </a:pPr>
            <a:r>
              <a:rPr lang="en-US" dirty="0"/>
              <a:t>False </a:t>
            </a:r>
            <a:r>
              <a:rPr lang="en-US" dirty="0" smtClean="0"/>
              <a:t>negative: Accepting the </a:t>
            </a:r>
            <a:r>
              <a:rPr lang="en-US" dirty="0"/>
              <a:t>null hypothesis when it is </a:t>
            </a:r>
            <a:r>
              <a:rPr lang="en-US" dirty="0" smtClean="0"/>
              <a:t>false</a:t>
            </a:r>
          </a:p>
          <a:p>
            <a:pPr>
              <a:lnSpc>
                <a:spcPct val="90000"/>
              </a:lnSpc>
            </a:pPr>
            <a:r>
              <a:rPr lang="en-US" dirty="0" smtClean="0"/>
              <a:t>Alpha</a:t>
            </a:r>
          </a:p>
          <a:p>
            <a:pPr lvl="1">
              <a:lnSpc>
                <a:spcPct val="90000"/>
              </a:lnSpc>
            </a:pPr>
            <a:r>
              <a:rPr lang="en-US" dirty="0" smtClean="0"/>
              <a:t>Nominal probability that a Type I error rate will occur</a:t>
            </a:r>
          </a:p>
          <a:p>
            <a:pPr lvl="1">
              <a:lnSpc>
                <a:spcPct val="90000"/>
              </a:lnSpc>
            </a:pPr>
            <a:r>
              <a:rPr lang="en-US" dirty="0" smtClean="0"/>
              <a:t>Usually .05</a:t>
            </a:r>
          </a:p>
          <a:p>
            <a:pPr>
              <a:lnSpc>
                <a:spcPct val="90000"/>
              </a:lnSpc>
            </a:pPr>
            <a:r>
              <a:rPr lang="en-US" dirty="0" smtClean="0"/>
              <a:t>Statistical power</a:t>
            </a:r>
            <a:endParaRPr lang="en-US" dirty="0"/>
          </a:p>
          <a:p>
            <a:pPr lvl="1">
              <a:lnSpc>
                <a:spcPct val="90000"/>
              </a:lnSpc>
            </a:pPr>
            <a:r>
              <a:rPr lang="en-US" dirty="0" smtClean="0"/>
              <a:t>Probability that a real effect will be significant in a given effect</a:t>
            </a:r>
          </a:p>
          <a:p>
            <a:pPr lvl="1">
              <a:lnSpc>
                <a:spcPct val="90000"/>
              </a:lnSpc>
            </a:pPr>
            <a:r>
              <a:rPr lang="en-US" dirty="0" smtClean="0"/>
              <a:t>Depends on size of effect, amount of error variance, number of subjects</a:t>
            </a:r>
            <a:endParaRPr lang="en-US" dirty="0"/>
          </a:p>
          <a:p>
            <a:pPr>
              <a:lnSpc>
                <a:spcPct val="90000"/>
              </a:lnSpc>
            </a:pPr>
            <a:r>
              <a:rPr lang="en-US" dirty="0"/>
              <a:t>Experimentwise/Familywise error rate</a:t>
            </a:r>
          </a:p>
          <a:p>
            <a:pPr lvl="1">
              <a:lnSpc>
                <a:spcPct val="90000"/>
              </a:lnSpc>
            </a:pPr>
            <a:r>
              <a:rPr lang="en-US" dirty="0"/>
              <a:t>Probability that at least one p value from a set of related analyses will be significant even if the null hypothesis is true for all effects</a:t>
            </a:r>
          </a:p>
          <a:p>
            <a:pPr lvl="1">
              <a:lnSpc>
                <a:spcPct val="90000"/>
              </a:lnSpc>
            </a:pPr>
            <a:endParaRPr lang="en-US" dirty="0"/>
          </a:p>
          <a:p>
            <a:pPr lvl="1">
              <a:lnSpc>
                <a:spcPct val="90000"/>
              </a:lnSpc>
            </a:pPr>
            <a:endParaRPr lang="en-US" dirty="0" smtClean="0"/>
          </a:p>
        </p:txBody>
      </p:sp>
    </p:spTree>
    <p:extLst>
      <p:ext uri="{BB962C8B-B14F-4D97-AF65-F5344CB8AC3E}">
        <p14:creationId xmlns:p14="http://schemas.microsoft.com/office/powerpoint/2010/main" val="442780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2" name="Rectangle 4"/>
          <p:cNvSpPr>
            <a:spLocks noGrp="1" noChangeArrowheads="1"/>
          </p:cNvSpPr>
          <p:nvPr>
            <p:ph type="body" idx="1"/>
          </p:nvPr>
        </p:nvSpPr>
        <p:spPr>
          <a:xfrm>
            <a:off x="304800" y="1296115"/>
            <a:ext cx="8356600" cy="5257800"/>
          </a:xfrm>
        </p:spPr>
        <p:txBody>
          <a:bodyPr/>
          <a:lstStyle/>
          <a:p>
            <a:pPr>
              <a:lnSpc>
                <a:spcPct val="90000"/>
              </a:lnSpc>
            </a:pPr>
            <a:r>
              <a:rPr lang="en-US" dirty="0" smtClean="0"/>
              <a:t>Alternative 1: A priori window</a:t>
            </a:r>
          </a:p>
          <a:p>
            <a:pPr>
              <a:lnSpc>
                <a:spcPct val="90000"/>
              </a:lnSpc>
            </a:pPr>
            <a:r>
              <a:rPr lang="en-US" dirty="0" smtClean="0"/>
              <a:t>Alternative 2: Average across conditions/groups to find appropriate window</a:t>
            </a:r>
          </a:p>
          <a:p>
            <a:pPr lvl="1">
              <a:lnSpc>
                <a:spcPct val="90000"/>
              </a:lnSpc>
            </a:pPr>
            <a:r>
              <a:rPr lang="en-US" dirty="0" smtClean="0"/>
              <a:t>2a: Peak ± 100 ms (or 200, or 300, etc.)</a:t>
            </a:r>
          </a:p>
          <a:p>
            <a:pPr lvl="1">
              <a:lnSpc>
                <a:spcPct val="90000"/>
              </a:lnSpc>
            </a:pPr>
            <a:r>
              <a:rPr lang="en-US" dirty="0" smtClean="0"/>
              <a:t>2b: In factorial design, look at difference wave for one factor collapsed across the other factor (e.g., rare-minus-frequent collapsed across patient/control)</a:t>
            </a:r>
          </a:p>
          <a:p>
            <a:pPr>
              <a:lnSpc>
                <a:spcPct val="90000"/>
              </a:lnSpc>
            </a:pPr>
            <a:r>
              <a:rPr lang="en-US" dirty="0" smtClean="0"/>
              <a:t>Alternative 3: </a:t>
            </a:r>
            <a:r>
              <a:rPr lang="en-US" dirty="0"/>
              <a:t>“Functional localizer” condition to find </a:t>
            </a:r>
            <a:r>
              <a:rPr lang="en-US" dirty="0" smtClean="0"/>
              <a:t>temporal “</a:t>
            </a:r>
            <a:r>
              <a:rPr lang="en-US" dirty="0"/>
              <a:t>ROI</a:t>
            </a:r>
            <a:r>
              <a:rPr lang="en-US" dirty="0" smtClean="0"/>
              <a:t>”</a:t>
            </a:r>
          </a:p>
          <a:p>
            <a:pPr lvl="1">
              <a:lnSpc>
                <a:spcPct val="90000"/>
              </a:lnSpc>
            </a:pPr>
            <a:r>
              <a:rPr lang="en-US" dirty="0" smtClean="0"/>
              <a:t>Example: Faces vs. Cars to find N170 window (and then use this window for a more subtle comparison, such as Males </a:t>
            </a:r>
            <a:r>
              <a:rPr lang="en-US" dirty="0" err="1" smtClean="0"/>
              <a:t>vs</a:t>
            </a:r>
            <a:r>
              <a:rPr lang="en-US" dirty="0" smtClean="0"/>
              <a:t> Females)</a:t>
            </a:r>
            <a:endParaRPr lang="en-US" dirty="0"/>
          </a:p>
          <a:p>
            <a:pPr>
              <a:lnSpc>
                <a:spcPct val="90000"/>
              </a:lnSpc>
            </a:pPr>
            <a:r>
              <a:rPr lang="en-US" dirty="0" smtClean="0"/>
              <a:t>Alternative 4: Use large window with “signed area” and permutation test</a:t>
            </a:r>
          </a:p>
        </p:txBody>
      </p:sp>
      <p:sp>
        <p:nvSpPr>
          <p:cNvPr id="7" name="Rectangle 5"/>
          <p:cNvSpPr>
            <a:spLocks noGrp="1" noChangeArrowheads="1"/>
          </p:cNvSpPr>
          <p:nvPr>
            <p:ph type="title"/>
          </p:nvPr>
        </p:nvSpPr>
        <p:spPr>
          <a:xfrm>
            <a:off x="0" y="0"/>
            <a:ext cx="9144000" cy="1143000"/>
          </a:xfrm>
        </p:spPr>
        <p:txBody>
          <a:bodyPr/>
          <a:lstStyle/>
          <a:p>
            <a:r>
              <a:rPr lang="en-US" dirty="0" smtClean="0"/>
              <a:t>Choosing Time Windows</a:t>
            </a:r>
            <a:endParaRPr lang="en-US" dirty="0"/>
          </a:p>
        </p:txBody>
      </p:sp>
      <p:sp>
        <p:nvSpPr>
          <p:cNvPr id="5" name="Line 2"/>
          <p:cNvSpPr>
            <a:spLocks noChangeShapeType="1"/>
          </p:cNvSpPr>
          <p:nvPr/>
        </p:nvSpPr>
        <p:spPr bwMode="auto">
          <a:xfrm rot="5400000">
            <a:off x="4572000" y="-2871697"/>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27661059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332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33325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33325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133325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33325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33325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13332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3252" grpId="0" build="p"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Line 2"/>
          <p:cNvSpPr>
            <a:spLocks noChangeShapeType="1"/>
          </p:cNvSpPr>
          <p:nvPr/>
        </p:nvSpPr>
        <p:spPr bwMode="auto">
          <a:xfrm rot="5400000">
            <a:off x="4572000" y="-280532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a:xfrm>
            <a:off x="0" y="14077"/>
            <a:ext cx="9144000" cy="1143000"/>
          </a:xfrm>
        </p:spPr>
        <p:txBody>
          <a:bodyPr/>
          <a:lstStyle/>
          <a:p>
            <a:r>
              <a:rPr lang="en-US" dirty="0" smtClean="0"/>
              <a:t>Signed Area</a:t>
            </a:r>
            <a:endParaRPr lang="en-US" dirty="0"/>
          </a:p>
        </p:txBody>
      </p:sp>
      <p:pic>
        <p:nvPicPr>
          <p:cNvPr id="3" name="Picture 2"/>
          <p:cNvPicPr>
            <a:picLocks noChangeAspect="1"/>
          </p:cNvPicPr>
          <p:nvPr/>
        </p:nvPicPr>
        <p:blipFill>
          <a:blip r:embed="rId3"/>
          <a:stretch>
            <a:fillRect/>
          </a:stretch>
        </p:blipFill>
        <p:spPr>
          <a:xfrm>
            <a:off x="152399" y="1408381"/>
            <a:ext cx="3883440" cy="2716163"/>
          </a:xfrm>
          <a:prstGeom prst="rect">
            <a:avLst/>
          </a:prstGeom>
        </p:spPr>
      </p:pic>
      <p:sp>
        <p:nvSpPr>
          <p:cNvPr id="13" name="Rectangle 12"/>
          <p:cNvSpPr/>
          <p:nvPr/>
        </p:nvSpPr>
        <p:spPr>
          <a:xfrm>
            <a:off x="228600" y="4315625"/>
            <a:ext cx="8843203" cy="2246769"/>
          </a:xfrm>
          <a:prstGeom prst="rect">
            <a:avLst/>
          </a:prstGeom>
        </p:spPr>
        <p:txBody>
          <a:bodyPr wrap="square">
            <a:spAutoFit/>
          </a:bodyPr>
          <a:lstStyle/>
          <a:p>
            <a:r>
              <a:rPr lang="en-US" dirty="0" smtClean="0"/>
              <a:t>Question: Is Rare–Frequent difference &gt; 0?</a:t>
            </a:r>
          </a:p>
          <a:p>
            <a:endParaRPr lang="en-US" dirty="0"/>
          </a:p>
          <a:p>
            <a:r>
              <a:rPr lang="en-US" dirty="0" smtClean="0"/>
              <a:t>Problem: Signed area is biased (always &gt;= 0) — what value would we expect if Rare and Frequent are identical except for noise?</a:t>
            </a:r>
          </a:p>
          <a:p>
            <a:endParaRPr lang="en-US" dirty="0"/>
          </a:p>
          <a:p>
            <a:r>
              <a:rPr lang="en-US" dirty="0" smtClean="0"/>
              <a:t>Solution: Use permutation approach to determine null distribution (negative area value expected if Rare</a:t>
            </a:r>
            <a:r>
              <a:rPr lang="en-US" dirty="0"/>
              <a:t> </a:t>
            </a:r>
            <a:r>
              <a:rPr lang="en-US" dirty="0" smtClean="0"/>
              <a:t>= Frequent) </a:t>
            </a:r>
            <a:endParaRPr lang="en-US" dirty="0"/>
          </a:p>
        </p:txBody>
      </p:sp>
      <p:sp>
        <p:nvSpPr>
          <p:cNvPr id="2" name="TextBox 1"/>
          <p:cNvSpPr txBox="1"/>
          <p:nvPr/>
        </p:nvSpPr>
        <p:spPr>
          <a:xfrm>
            <a:off x="4916197" y="1710177"/>
            <a:ext cx="3916712" cy="1015663"/>
          </a:xfrm>
          <a:prstGeom prst="rect">
            <a:avLst/>
          </a:prstGeom>
          <a:noFill/>
        </p:spPr>
        <p:txBody>
          <a:bodyPr wrap="square" rtlCol="0">
            <a:spAutoFit/>
          </a:bodyPr>
          <a:lstStyle/>
          <a:p>
            <a:r>
              <a:rPr lang="en-US" dirty="0" smtClean="0"/>
              <a:t>We can use a large a priori measurement window without suffering cancellation</a:t>
            </a:r>
            <a:endParaRPr lang="en-US" dirty="0"/>
          </a:p>
        </p:txBody>
      </p:sp>
      <p:cxnSp>
        <p:nvCxnSpPr>
          <p:cNvPr id="5" name="Straight Arrow Connector 4"/>
          <p:cNvCxnSpPr>
            <a:stCxn id="2" idx="1"/>
          </p:cNvCxnSpPr>
          <p:nvPr/>
        </p:nvCxnSpPr>
        <p:spPr bwMode="auto">
          <a:xfrm flipH="1">
            <a:off x="2917027" y="2218009"/>
            <a:ext cx="1999170" cy="507831"/>
          </a:xfrm>
          <a:prstGeom prst="straightConnector1">
            <a:avLst/>
          </a:prstGeom>
          <a:solidFill>
            <a:schemeClr val="accent1"/>
          </a:solidFill>
          <a:ln w="12700" cap="sq" cmpd="sng" algn="ctr">
            <a:solidFill>
              <a:schemeClr val="tx1"/>
            </a:solidFill>
            <a:prstDash val="solid"/>
            <a:round/>
            <a:headEnd type="none" w="sm" len="sm"/>
            <a:tailEnd type="arrow"/>
          </a:ln>
          <a:effectLst/>
        </p:spPr>
      </p:cxnSp>
    </p:spTree>
    <p:extLst>
      <p:ext uri="{BB962C8B-B14F-4D97-AF65-F5344CB8AC3E}">
        <p14:creationId xmlns:p14="http://schemas.microsoft.com/office/powerpoint/2010/main" val="32932564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Line 2"/>
          <p:cNvSpPr>
            <a:spLocks noChangeShapeType="1"/>
          </p:cNvSpPr>
          <p:nvPr/>
        </p:nvSpPr>
        <p:spPr bwMode="auto">
          <a:xfrm rot="5400000">
            <a:off x="4572000" y="-2880917"/>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a:xfrm>
            <a:off x="0" y="38891"/>
            <a:ext cx="9144000" cy="1143000"/>
          </a:xfrm>
        </p:spPr>
        <p:txBody>
          <a:bodyPr/>
          <a:lstStyle/>
          <a:p>
            <a:r>
              <a:rPr lang="en-US" dirty="0" smtClean="0"/>
              <a:t>The Permutation Approach</a:t>
            </a:r>
            <a:endParaRPr lang="en-US" dirty="0"/>
          </a:p>
        </p:txBody>
      </p:sp>
      <p:pic>
        <p:nvPicPr>
          <p:cNvPr id="3" name="Picture 2"/>
          <p:cNvPicPr>
            <a:picLocks noChangeAspect="1"/>
          </p:cNvPicPr>
          <p:nvPr/>
        </p:nvPicPr>
        <p:blipFill>
          <a:blip r:embed="rId3"/>
          <a:stretch>
            <a:fillRect/>
          </a:stretch>
        </p:blipFill>
        <p:spPr>
          <a:xfrm>
            <a:off x="152399" y="2002336"/>
            <a:ext cx="2874321" cy="2010363"/>
          </a:xfrm>
          <a:prstGeom prst="rect">
            <a:avLst/>
          </a:prstGeom>
        </p:spPr>
      </p:pic>
      <p:pic>
        <p:nvPicPr>
          <p:cNvPr id="5" name="Picture 4"/>
          <p:cNvPicPr>
            <a:picLocks noChangeAspect="1"/>
          </p:cNvPicPr>
          <p:nvPr/>
        </p:nvPicPr>
        <p:blipFill>
          <a:blip r:embed="rId4"/>
          <a:stretch>
            <a:fillRect/>
          </a:stretch>
        </p:blipFill>
        <p:spPr>
          <a:xfrm>
            <a:off x="3242709" y="2002336"/>
            <a:ext cx="2841092" cy="2010363"/>
          </a:xfrm>
          <a:prstGeom prst="rect">
            <a:avLst/>
          </a:prstGeom>
        </p:spPr>
      </p:pic>
      <p:pic>
        <p:nvPicPr>
          <p:cNvPr id="6" name="Picture 5"/>
          <p:cNvPicPr>
            <a:picLocks noChangeAspect="1"/>
          </p:cNvPicPr>
          <p:nvPr/>
        </p:nvPicPr>
        <p:blipFill>
          <a:blip r:embed="rId5"/>
          <a:stretch>
            <a:fillRect/>
          </a:stretch>
        </p:blipFill>
        <p:spPr>
          <a:xfrm>
            <a:off x="6191795" y="2002336"/>
            <a:ext cx="2874321" cy="2010363"/>
          </a:xfrm>
          <a:prstGeom prst="rect">
            <a:avLst/>
          </a:prstGeom>
        </p:spPr>
      </p:pic>
      <p:pic>
        <p:nvPicPr>
          <p:cNvPr id="10" name="Picture 9"/>
          <p:cNvPicPr>
            <a:picLocks noChangeAspect="1"/>
          </p:cNvPicPr>
          <p:nvPr/>
        </p:nvPicPr>
        <p:blipFill>
          <a:blip r:embed="rId6"/>
          <a:stretch>
            <a:fillRect/>
          </a:stretch>
        </p:blipFill>
        <p:spPr>
          <a:xfrm>
            <a:off x="1210733" y="4191000"/>
            <a:ext cx="6333067" cy="2529920"/>
          </a:xfrm>
          <a:prstGeom prst="rect">
            <a:avLst/>
          </a:prstGeom>
        </p:spPr>
      </p:pic>
      <p:sp>
        <p:nvSpPr>
          <p:cNvPr id="15" name="Rectangle 14"/>
          <p:cNvSpPr/>
          <p:nvPr/>
        </p:nvSpPr>
        <p:spPr>
          <a:xfrm>
            <a:off x="6236201" y="6436520"/>
            <a:ext cx="2907799" cy="430887"/>
          </a:xfrm>
          <a:prstGeom prst="rect">
            <a:avLst/>
          </a:prstGeom>
        </p:spPr>
        <p:txBody>
          <a:bodyPr wrap="square">
            <a:spAutoFit/>
          </a:bodyPr>
          <a:lstStyle/>
          <a:p>
            <a:r>
              <a:rPr lang="en-US" sz="1100" dirty="0" smtClean="0"/>
              <a:t>For published example, see </a:t>
            </a:r>
          </a:p>
          <a:p>
            <a:r>
              <a:rPr lang="en-US" sz="1100" dirty="0" smtClean="0"/>
              <a:t>Sawaki, Geng, &amp; Luck (2012, </a:t>
            </a:r>
            <a:r>
              <a:rPr lang="en-US" sz="1100" dirty="0" err="1" smtClean="0"/>
              <a:t>JNeurosci</a:t>
            </a:r>
            <a:r>
              <a:rPr lang="en-US" sz="1100" dirty="0" smtClean="0"/>
              <a:t>)</a:t>
            </a:r>
          </a:p>
        </p:txBody>
      </p:sp>
      <p:sp>
        <p:nvSpPr>
          <p:cNvPr id="9" name="Rectangle 8"/>
          <p:cNvSpPr/>
          <p:nvPr/>
        </p:nvSpPr>
        <p:spPr>
          <a:xfrm>
            <a:off x="228600" y="1182083"/>
            <a:ext cx="8843203" cy="707886"/>
          </a:xfrm>
          <a:prstGeom prst="rect">
            <a:avLst/>
          </a:prstGeom>
        </p:spPr>
        <p:txBody>
          <a:bodyPr wrap="square">
            <a:spAutoFit/>
          </a:bodyPr>
          <a:lstStyle/>
          <a:p>
            <a:r>
              <a:rPr lang="en-US" dirty="0" smtClean="0"/>
              <a:t>General logic: To determine the value expected by random chance, randomly shuffle the data to see what value is produced by chance  </a:t>
            </a:r>
            <a:endParaRPr lang="en-US" dirty="0"/>
          </a:p>
        </p:txBody>
      </p:sp>
    </p:spTree>
    <p:extLst>
      <p:ext uri="{BB962C8B-B14F-4D97-AF65-F5344CB8AC3E}">
        <p14:creationId xmlns:p14="http://schemas.microsoft.com/office/powerpoint/2010/main" val="270997691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2" name="Rectangle 4"/>
          <p:cNvSpPr>
            <a:spLocks noGrp="1" noChangeArrowheads="1"/>
          </p:cNvSpPr>
          <p:nvPr>
            <p:ph type="body" idx="1"/>
          </p:nvPr>
        </p:nvSpPr>
        <p:spPr>
          <a:xfrm>
            <a:off x="304800" y="1372225"/>
            <a:ext cx="8356600" cy="5257800"/>
          </a:xfrm>
        </p:spPr>
        <p:txBody>
          <a:bodyPr/>
          <a:lstStyle/>
          <a:p>
            <a:pPr>
              <a:lnSpc>
                <a:spcPct val="90000"/>
              </a:lnSpc>
            </a:pPr>
            <a:r>
              <a:rPr lang="en-US" dirty="0" smtClean="0"/>
              <a:t>Alternative 5: Measure mean amplitude from multiple sequential time periods and use time as a factor in the ANOVA</a:t>
            </a:r>
          </a:p>
        </p:txBody>
      </p:sp>
      <p:sp>
        <p:nvSpPr>
          <p:cNvPr id="7" name="Rectangle 5"/>
          <p:cNvSpPr>
            <a:spLocks noGrp="1" noChangeArrowheads="1"/>
          </p:cNvSpPr>
          <p:nvPr>
            <p:ph type="title"/>
          </p:nvPr>
        </p:nvSpPr>
        <p:spPr>
          <a:xfrm>
            <a:off x="0" y="76110"/>
            <a:ext cx="9144000" cy="1143000"/>
          </a:xfrm>
        </p:spPr>
        <p:txBody>
          <a:bodyPr/>
          <a:lstStyle/>
          <a:p>
            <a:r>
              <a:rPr lang="en-US" dirty="0" smtClean="0"/>
              <a:t>Choosing Time Windows</a:t>
            </a:r>
            <a:endParaRPr lang="en-US" dirty="0"/>
          </a:p>
        </p:txBody>
      </p:sp>
      <p:sp>
        <p:nvSpPr>
          <p:cNvPr id="5" name="Line 2"/>
          <p:cNvSpPr>
            <a:spLocks noChangeShapeType="1"/>
          </p:cNvSpPr>
          <p:nvPr/>
        </p:nvSpPr>
        <p:spPr bwMode="auto">
          <a:xfrm rot="5400000">
            <a:off x="4572000" y="-2795587"/>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157325609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3" name="Rectangle 3"/>
          <p:cNvSpPr>
            <a:spLocks noGrp="1" noChangeArrowheads="1"/>
          </p:cNvSpPr>
          <p:nvPr>
            <p:ph type="title"/>
          </p:nvPr>
        </p:nvSpPr>
        <p:spPr>
          <a:xfrm>
            <a:off x="457200" y="0"/>
            <a:ext cx="8229600" cy="1295400"/>
          </a:xfrm>
        </p:spPr>
        <p:txBody>
          <a:bodyPr/>
          <a:lstStyle/>
          <a:p>
            <a:r>
              <a:rPr lang="en-US" dirty="0" smtClean="0"/>
              <a:t>Example: Consecutive Time windows for N2ac</a:t>
            </a:r>
            <a:endParaRPr lang="en-US" dirty="0"/>
          </a:p>
        </p:txBody>
      </p:sp>
      <p:pic>
        <p:nvPicPr>
          <p:cNvPr id="17" name="Picture 16"/>
          <p:cNvPicPr>
            <a:picLocks noChangeAspect="1"/>
          </p:cNvPicPr>
          <p:nvPr/>
        </p:nvPicPr>
        <p:blipFill>
          <a:blip r:embed="rId3"/>
          <a:stretch>
            <a:fillRect/>
          </a:stretch>
        </p:blipFill>
        <p:spPr>
          <a:xfrm>
            <a:off x="650716" y="1516780"/>
            <a:ext cx="2715343" cy="1551625"/>
          </a:xfrm>
          <a:prstGeom prst="rect">
            <a:avLst/>
          </a:prstGeom>
          <a:ln w="28575" cmpd="sng">
            <a:solidFill>
              <a:schemeClr val="tx1"/>
            </a:solidFill>
          </a:ln>
        </p:spPr>
      </p:pic>
      <p:pic>
        <p:nvPicPr>
          <p:cNvPr id="3" name="Picture 2"/>
          <p:cNvPicPr>
            <a:picLocks noChangeAspect="1"/>
          </p:cNvPicPr>
          <p:nvPr/>
        </p:nvPicPr>
        <p:blipFill>
          <a:blip r:embed="rId4"/>
          <a:stretch>
            <a:fillRect/>
          </a:stretch>
        </p:blipFill>
        <p:spPr>
          <a:xfrm>
            <a:off x="3873499" y="1473200"/>
            <a:ext cx="5184185" cy="2451100"/>
          </a:xfrm>
          <a:prstGeom prst="rect">
            <a:avLst/>
          </a:prstGeom>
        </p:spPr>
      </p:pic>
      <p:pic>
        <p:nvPicPr>
          <p:cNvPr id="4" name="Picture 3"/>
          <p:cNvPicPr>
            <a:picLocks noChangeAspect="1"/>
          </p:cNvPicPr>
          <p:nvPr/>
        </p:nvPicPr>
        <p:blipFill>
          <a:blip r:embed="rId5"/>
          <a:stretch>
            <a:fillRect/>
          </a:stretch>
        </p:blipFill>
        <p:spPr>
          <a:xfrm>
            <a:off x="6311899" y="4114800"/>
            <a:ext cx="2374901" cy="1055512"/>
          </a:xfrm>
          <a:prstGeom prst="rect">
            <a:avLst/>
          </a:prstGeom>
        </p:spPr>
      </p:pic>
    </p:spTree>
    <p:extLst>
      <p:ext uri="{BB962C8B-B14F-4D97-AF65-F5344CB8AC3E}">
        <p14:creationId xmlns:p14="http://schemas.microsoft.com/office/powerpoint/2010/main" val="110571036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82403" name="Rectangle 3"/>
          <p:cNvSpPr>
            <a:spLocks noGrp="1" noChangeArrowheads="1"/>
          </p:cNvSpPr>
          <p:nvPr>
            <p:ph type="title"/>
          </p:nvPr>
        </p:nvSpPr>
        <p:spPr>
          <a:xfrm>
            <a:off x="457200" y="0"/>
            <a:ext cx="8229600" cy="1295400"/>
          </a:xfrm>
        </p:spPr>
        <p:txBody>
          <a:bodyPr/>
          <a:lstStyle/>
          <a:p>
            <a:r>
              <a:rPr lang="en-US" dirty="0" smtClean="0"/>
              <a:t>Example: Consecutive Time windows for N2ac</a:t>
            </a:r>
            <a:endParaRPr lang="en-US" dirty="0"/>
          </a:p>
        </p:txBody>
      </p:sp>
      <p:pic>
        <p:nvPicPr>
          <p:cNvPr id="3" name="Picture 2"/>
          <p:cNvPicPr>
            <a:picLocks noChangeAspect="1"/>
          </p:cNvPicPr>
          <p:nvPr/>
        </p:nvPicPr>
        <p:blipFill>
          <a:blip r:embed="rId3"/>
          <a:stretch>
            <a:fillRect/>
          </a:stretch>
        </p:blipFill>
        <p:spPr>
          <a:xfrm>
            <a:off x="3873499" y="1473200"/>
            <a:ext cx="5184185" cy="2451100"/>
          </a:xfrm>
          <a:prstGeom prst="rect">
            <a:avLst/>
          </a:prstGeom>
        </p:spPr>
      </p:pic>
      <p:pic>
        <p:nvPicPr>
          <p:cNvPr id="4" name="Picture 3"/>
          <p:cNvPicPr>
            <a:picLocks noChangeAspect="1"/>
          </p:cNvPicPr>
          <p:nvPr/>
        </p:nvPicPr>
        <p:blipFill>
          <a:blip r:embed="rId4"/>
          <a:stretch>
            <a:fillRect/>
          </a:stretch>
        </p:blipFill>
        <p:spPr>
          <a:xfrm>
            <a:off x="6311899" y="4114800"/>
            <a:ext cx="2374901" cy="1055512"/>
          </a:xfrm>
          <a:prstGeom prst="rect">
            <a:avLst/>
          </a:prstGeom>
        </p:spPr>
      </p:pic>
      <p:sp>
        <p:nvSpPr>
          <p:cNvPr id="11" name="TextBox 10"/>
          <p:cNvSpPr txBox="1"/>
          <p:nvPr/>
        </p:nvSpPr>
        <p:spPr>
          <a:xfrm>
            <a:off x="138540" y="2893164"/>
            <a:ext cx="4329551" cy="1554272"/>
          </a:xfrm>
          <a:prstGeom prst="rect">
            <a:avLst/>
          </a:prstGeom>
          <a:noFill/>
        </p:spPr>
        <p:txBody>
          <a:bodyPr wrap="square" rtlCol="0">
            <a:spAutoFit/>
          </a:bodyPr>
          <a:lstStyle/>
          <a:p>
            <a:pPr>
              <a:spcAft>
                <a:spcPts val="600"/>
              </a:spcAft>
            </a:pPr>
            <a:r>
              <a:rPr lang="en-US" u="sng" dirty="0" smtClean="0"/>
              <a:t>Key Effects</a:t>
            </a:r>
          </a:p>
          <a:p>
            <a:pPr>
              <a:spcAft>
                <a:spcPts val="600"/>
              </a:spcAft>
            </a:pPr>
            <a:r>
              <a:rPr lang="en-US" dirty="0" smtClean="0"/>
              <a:t>Difference from zero: Significant</a:t>
            </a:r>
          </a:p>
          <a:p>
            <a:pPr>
              <a:spcAft>
                <a:spcPts val="600"/>
              </a:spcAft>
            </a:pPr>
            <a:r>
              <a:rPr lang="en-US" dirty="0" smtClean="0"/>
              <a:t>Time: Significant</a:t>
            </a:r>
          </a:p>
          <a:p>
            <a:pPr>
              <a:spcAft>
                <a:spcPts val="600"/>
              </a:spcAft>
            </a:pPr>
            <a:r>
              <a:rPr lang="en-US" dirty="0" smtClean="0"/>
              <a:t>Electrode: ns</a:t>
            </a:r>
          </a:p>
        </p:txBody>
      </p:sp>
      <p:sp>
        <p:nvSpPr>
          <p:cNvPr id="12" name="TextBox 11"/>
          <p:cNvSpPr txBox="1"/>
          <p:nvPr/>
        </p:nvSpPr>
        <p:spPr>
          <a:xfrm>
            <a:off x="138540" y="1464240"/>
            <a:ext cx="3633360" cy="1323439"/>
          </a:xfrm>
          <a:prstGeom prst="rect">
            <a:avLst/>
          </a:prstGeom>
          <a:noFill/>
        </p:spPr>
        <p:txBody>
          <a:bodyPr wrap="square" rtlCol="0">
            <a:spAutoFit/>
          </a:bodyPr>
          <a:lstStyle/>
          <a:p>
            <a:pPr>
              <a:spcAft>
                <a:spcPts val="600"/>
              </a:spcAft>
            </a:pPr>
            <a:r>
              <a:rPr lang="en-US" u="sng" dirty="0" smtClean="0"/>
              <a:t>Measure:</a:t>
            </a:r>
            <a:r>
              <a:rPr lang="en-US" dirty="0" smtClean="0"/>
              <a:t> Difference wave from 200-300, 300-400, 400-500, 500-600 ms at each electrode</a:t>
            </a:r>
          </a:p>
        </p:txBody>
      </p:sp>
      <p:sp>
        <p:nvSpPr>
          <p:cNvPr id="13" name="TextBox 12"/>
          <p:cNvSpPr txBox="1"/>
          <p:nvPr/>
        </p:nvSpPr>
        <p:spPr>
          <a:xfrm>
            <a:off x="138540" y="4653347"/>
            <a:ext cx="4954160" cy="1938992"/>
          </a:xfrm>
          <a:prstGeom prst="rect">
            <a:avLst/>
          </a:prstGeom>
          <a:noFill/>
        </p:spPr>
        <p:txBody>
          <a:bodyPr wrap="square" rtlCol="0">
            <a:spAutoFit/>
          </a:bodyPr>
          <a:lstStyle/>
          <a:p>
            <a:pPr>
              <a:spcAft>
                <a:spcPts val="600"/>
              </a:spcAft>
            </a:pPr>
            <a:r>
              <a:rPr lang="en-US" u="sng" dirty="0" smtClean="0"/>
              <a:t>Contra/Ipsi Test @ Each Time Interval</a:t>
            </a:r>
          </a:p>
          <a:p>
            <a:pPr>
              <a:spcAft>
                <a:spcPts val="600"/>
              </a:spcAft>
            </a:pPr>
            <a:r>
              <a:rPr lang="en-US" dirty="0"/>
              <a:t>200-300: Significant</a:t>
            </a:r>
          </a:p>
          <a:p>
            <a:pPr>
              <a:spcAft>
                <a:spcPts val="600"/>
              </a:spcAft>
            </a:pPr>
            <a:r>
              <a:rPr lang="en-US" dirty="0"/>
              <a:t>300-400: Significant</a:t>
            </a:r>
          </a:p>
          <a:p>
            <a:pPr>
              <a:spcAft>
                <a:spcPts val="600"/>
              </a:spcAft>
            </a:pPr>
            <a:r>
              <a:rPr lang="en-US" dirty="0"/>
              <a:t>400-500: Significant</a:t>
            </a:r>
          </a:p>
          <a:p>
            <a:pPr>
              <a:spcAft>
                <a:spcPts val="600"/>
              </a:spcAft>
            </a:pPr>
            <a:r>
              <a:rPr lang="en-US" dirty="0"/>
              <a:t>500-600: ns</a:t>
            </a:r>
          </a:p>
        </p:txBody>
      </p:sp>
    </p:spTree>
    <p:extLst>
      <p:ext uri="{BB962C8B-B14F-4D97-AF65-F5344CB8AC3E}">
        <p14:creationId xmlns:p14="http://schemas.microsoft.com/office/powerpoint/2010/main" val="19902275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2" name="Rectangle 4"/>
          <p:cNvSpPr>
            <a:spLocks noGrp="1" noChangeArrowheads="1"/>
          </p:cNvSpPr>
          <p:nvPr>
            <p:ph type="body" idx="1"/>
          </p:nvPr>
        </p:nvSpPr>
        <p:spPr>
          <a:xfrm>
            <a:off x="304800" y="1296115"/>
            <a:ext cx="8356600" cy="5257800"/>
          </a:xfrm>
        </p:spPr>
        <p:txBody>
          <a:bodyPr/>
          <a:lstStyle/>
          <a:p>
            <a:pPr>
              <a:lnSpc>
                <a:spcPct val="90000"/>
              </a:lnSpc>
            </a:pPr>
            <a:r>
              <a:rPr lang="en-US" dirty="0" smtClean="0"/>
              <a:t>Alternative 1: A priori window</a:t>
            </a:r>
          </a:p>
          <a:p>
            <a:pPr>
              <a:lnSpc>
                <a:spcPct val="90000"/>
              </a:lnSpc>
            </a:pPr>
            <a:r>
              <a:rPr lang="en-US" dirty="0" smtClean="0"/>
              <a:t>Alternative 2: Average across conditions/groups to find appropriate window</a:t>
            </a:r>
          </a:p>
          <a:p>
            <a:pPr lvl="1">
              <a:lnSpc>
                <a:spcPct val="90000"/>
              </a:lnSpc>
            </a:pPr>
            <a:r>
              <a:rPr lang="en-US" dirty="0" smtClean="0"/>
              <a:t>2a: Peak ± 100 ms (or 200, or 300, etc.)</a:t>
            </a:r>
          </a:p>
          <a:p>
            <a:pPr lvl="1">
              <a:lnSpc>
                <a:spcPct val="90000"/>
              </a:lnSpc>
            </a:pPr>
            <a:r>
              <a:rPr lang="en-US" dirty="0" smtClean="0"/>
              <a:t>2b: In factorial design, look at difference wave for one factor collapsed across the other factor (e.g., rare-minus-frequent collapsed across patient/control)</a:t>
            </a:r>
          </a:p>
          <a:p>
            <a:pPr>
              <a:lnSpc>
                <a:spcPct val="90000"/>
              </a:lnSpc>
            </a:pPr>
            <a:r>
              <a:rPr lang="en-US" dirty="0" smtClean="0"/>
              <a:t>Alternative 3: </a:t>
            </a:r>
            <a:r>
              <a:rPr lang="en-US" dirty="0"/>
              <a:t>“Functional localizer” condition to find </a:t>
            </a:r>
            <a:r>
              <a:rPr lang="en-US" dirty="0" smtClean="0"/>
              <a:t>temporal “</a:t>
            </a:r>
            <a:r>
              <a:rPr lang="en-US" dirty="0"/>
              <a:t>ROI</a:t>
            </a:r>
            <a:r>
              <a:rPr lang="en-US" dirty="0" smtClean="0"/>
              <a:t>”</a:t>
            </a:r>
          </a:p>
          <a:p>
            <a:pPr lvl="1">
              <a:lnSpc>
                <a:spcPct val="90000"/>
              </a:lnSpc>
            </a:pPr>
            <a:r>
              <a:rPr lang="en-US" dirty="0" smtClean="0"/>
              <a:t>Example: Faces vs. Cars to find N170 window (and then use this window for a more subtle comparison, such as Males </a:t>
            </a:r>
            <a:r>
              <a:rPr lang="en-US" dirty="0" err="1" smtClean="0"/>
              <a:t>vs</a:t>
            </a:r>
            <a:r>
              <a:rPr lang="en-US" dirty="0" smtClean="0"/>
              <a:t> Females)</a:t>
            </a:r>
            <a:endParaRPr lang="en-US" dirty="0"/>
          </a:p>
          <a:p>
            <a:pPr>
              <a:lnSpc>
                <a:spcPct val="90000"/>
              </a:lnSpc>
            </a:pPr>
            <a:r>
              <a:rPr lang="en-US" dirty="0" smtClean="0"/>
              <a:t>Alternative 4: Use large window with “signed area”</a:t>
            </a:r>
          </a:p>
          <a:p>
            <a:pPr>
              <a:lnSpc>
                <a:spcPct val="90000"/>
              </a:lnSpc>
            </a:pPr>
            <a:r>
              <a:rPr lang="en-US" dirty="0" smtClean="0"/>
              <a:t>Alternative 5: Use time as a factor in the ANOVA</a:t>
            </a:r>
          </a:p>
          <a:p>
            <a:pPr>
              <a:lnSpc>
                <a:spcPct val="90000"/>
              </a:lnSpc>
            </a:pPr>
            <a:r>
              <a:rPr lang="en-US" dirty="0" smtClean="0"/>
              <a:t>Alternative 6: Mass univariate approach</a:t>
            </a:r>
          </a:p>
          <a:p>
            <a:pPr lvl="1">
              <a:lnSpc>
                <a:spcPct val="90000"/>
              </a:lnSpc>
            </a:pPr>
            <a:endParaRPr lang="en-US" dirty="0" smtClean="0"/>
          </a:p>
        </p:txBody>
      </p:sp>
      <p:sp>
        <p:nvSpPr>
          <p:cNvPr id="7" name="Rectangle 5"/>
          <p:cNvSpPr>
            <a:spLocks noGrp="1" noChangeArrowheads="1"/>
          </p:cNvSpPr>
          <p:nvPr>
            <p:ph type="title"/>
          </p:nvPr>
        </p:nvSpPr>
        <p:spPr>
          <a:xfrm>
            <a:off x="0" y="0"/>
            <a:ext cx="9144000" cy="1143000"/>
          </a:xfrm>
        </p:spPr>
        <p:txBody>
          <a:bodyPr/>
          <a:lstStyle/>
          <a:p>
            <a:r>
              <a:rPr lang="en-US" dirty="0" smtClean="0"/>
              <a:t>Choosing Time Windows</a:t>
            </a:r>
            <a:endParaRPr lang="en-US" dirty="0"/>
          </a:p>
        </p:txBody>
      </p:sp>
      <p:sp>
        <p:nvSpPr>
          <p:cNvPr id="5" name="Line 2"/>
          <p:cNvSpPr>
            <a:spLocks noChangeShapeType="1"/>
          </p:cNvSpPr>
          <p:nvPr/>
        </p:nvSpPr>
        <p:spPr bwMode="auto">
          <a:xfrm rot="5400000">
            <a:off x="4572000" y="-2871697"/>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157325609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2795587"/>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1143000"/>
          </a:xfrm>
        </p:spPr>
        <p:txBody>
          <a:bodyPr/>
          <a:lstStyle/>
          <a:p>
            <a:r>
              <a:rPr lang="en-US" dirty="0" smtClean="0"/>
              <a:t>Choosing Electrode Sites</a:t>
            </a:r>
            <a:endParaRPr lang="en-US" dirty="0"/>
          </a:p>
        </p:txBody>
      </p:sp>
      <p:sp>
        <p:nvSpPr>
          <p:cNvPr id="1333252" name="Rectangle 4"/>
          <p:cNvSpPr>
            <a:spLocks noGrp="1" noChangeArrowheads="1"/>
          </p:cNvSpPr>
          <p:nvPr>
            <p:ph type="body" idx="1"/>
          </p:nvPr>
        </p:nvSpPr>
        <p:spPr>
          <a:xfrm>
            <a:off x="393700" y="1447800"/>
            <a:ext cx="8686800" cy="5410200"/>
          </a:xfrm>
        </p:spPr>
        <p:txBody>
          <a:bodyPr/>
          <a:lstStyle/>
          <a:p>
            <a:pPr>
              <a:lnSpc>
                <a:spcPct val="90000"/>
              </a:lnSpc>
            </a:pPr>
            <a:r>
              <a:rPr lang="en-US" dirty="0"/>
              <a:t>Alternative </a:t>
            </a:r>
            <a:r>
              <a:rPr lang="en-US" dirty="0" smtClean="0"/>
              <a:t>1: A </a:t>
            </a:r>
            <a:r>
              <a:rPr lang="en-US" dirty="0"/>
              <a:t>priori region of </a:t>
            </a:r>
            <a:r>
              <a:rPr lang="en-US" dirty="0" smtClean="0"/>
              <a:t>interest</a:t>
            </a:r>
          </a:p>
          <a:p>
            <a:pPr lvl="1">
              <a:lnSpc>
                <a:spcPct val="90000"/>
              </a:lnSpc>
            </a:pPr>
            <a:r>
              <a:rPr lang="en-US" dirty="0" smtClean="0"/>
              <a:t>May average across sites prior to measuring amplitude/latency</a:t>
            </a:r>
            <a:endParaRPr lang="en-US" dirty="0"/>
          </a:p>
          <a:p>
            <a:pPr>
              <a:lnSpc>
                <a:spcPct val="90000"/>
              </a:lnSpc>
            </a:pPr>
            <a:r>
              <a:rPr lang="en-US" dirty="0" smtClean="0"/>
              <a:t>Alternative 2: All sites in an omnibus ANOVA</a:t>
            </a:r>
          </a:p>
          <a:p>
            <a:pPr lvl="1">
              <a:lnSpc>
                <a:spcPct val="90000"/>
              </a:lnSpc>
            </a:pPr>
            <a:r>
              <a:rPr lang="en-US" dirty="0" smtClean="0"/>
              <a:t>May collapse into a smaller number of clusters first</a:t>
            </a:r>
          </a:p>
          <a:p>
            <a:pPr lvl="1">
              <a:lnSpc>
                <a:spcPct val="90000"/>
              </a:lnSpc>
            </a:pPr>
            <a:r>
              <a:rPr lang="en-US" dirty="0" smtClean="0"/>
              <a:t>Usually involves looking for condition x electrode interaction (low power, especially with Greenhouse-Geisser correction)</a:t>
            </a:r>
          </a:p>
          <a:p>
            <a:pPr>
              <a:lnSpc>
                <a:spcPct val="90000"/>
              </a:lnSpc>
            </a:pPr>
            <a:r>
              <a:rPr lang="en-US" dirty="0"/>
              <a:t>Alternative </a:t>
            </a:r>
            <a:r>
              <a:rPr lang="en-US" dirty="0" smtClean="0"/>
              <a:t>3: </a:t>
            </a:r>
            <a:r>
              <a:rPr lang="en-US" dirty="0"/>
              <a:t>Use “functional localizer” condition</a:t>
            </a:r>
          </a:p>
          <a:p>
            <a:pPr lvl="1">
              <a:lnSpc>
                <a:spcPct val="90000"/>
              </a:lnSpc>
            </a:pPr>
            <a:r>
              <a:rPr lang="en-US" dirty="0"/>
              <a:t>Example: Faces vs. Cars to find N170 </a:t>
            </a:r>
            <a:r>
              <a:rPr lang="en-US" dirty="0" smtClean="0"/>
              <a:t>ROI (</a:t>
            </a:r>
            <a:r>
              <a:rPr lang="en-US" dirty="0"/>
              <a:t>and then use this ROI for a more subtle comparison, such as Males </a:t>
            </a:r>
            <a:r>
              <a:rPr lang="en-US" dirty="0" err="1"/>
              <a:t>vs</a:t>
            </a:r>
            <a:r>
              <a:rPr lang="en-US" dirty="0"/>
              <a:t> Females</a:t>
            </a:r>
            <a:r>
              <a:rPr lang="en-US" dirty="0" smtClean="0"/>
              <a:t>)</a:t>
            </a:r>
          </a:p>
          <a:p>
            <a:pPr>
              <a:lnSpc>
                <a:spcPct val="90000"/>
              </a:lnSpc>
            </a:pPr>
            <a:r>
              <a:rPr lang="en-US" dirty="0" smtClean="0"/>
              <a:t>Alternative 4: t test at each electrode with </a:t>
            </a:r>
            <a:r>
              <a:rPr lang="en-US" dirty="0" err="1" smtClean="0"/>
              <a:t>Bonferonni</a:t>
            </a:r>
            <a:r>
              <a:rPr lang="en-US" dirty="0" smtClean="0"/>
              <a:t> correction for multiple comparisons (very low power)</a:t>
            </a:r>
          </a:p>
          <a:p>
            <a:pPr lvl="1">
              <a:lnSpc>
                <a:spcPct val="90000"/>
              </a:lnSpc>
            </a:pPr>
            <a:r>
              <a:rPr lang="en-US" dirty="0" smtClean="0"/>
              <a:t>Or </a:t>
            </a:r>
            <a:r>
              <a:rPr lang="en-US" dirty="0"/>
              <a:t>false </a:t>
            </a:r>
            <a:r>
              <a:rPr lang="en-US" dirty="0" smtClean="0"/>
              <a:t>discovery rate correction (not quite as bad)</a:t>
            </a:r>
          </a:p>
          <a:p>
            <a:pPr>
              <a:lnSpc>
                <a:spcPct val="90000"/>
              </a:lnSpc>
            </a:pPr>
            <a:r>
              <a:rPr lang="en-US" dirty="0"/>
              <a:t>Alternative </a:t>
            </a:r>
            <a:r>
              <a:rPr lang="en-US" dirty="0" smtClean="0"/>
              <a:t>5</a:t>
            </a:r>
            <a:r>
              <a:rPr lang="en-US" dirty="0"/>
              <a:t>: Mass univariate approach</a:t>
            </a:r>
            <a:endParaRPr lang="en-US" dirty="0" smtClean="0"/>
          </a:p>
        </p:txBody>
      </p:sp>
    </p:spTree>
    <p:extLst>
      <p:ext uri="{BB962C8B-B14F-4D97-AF65-F5344CB8AC3E}">
        <p14:creationId xmlns:p14="http://schemas.microsoft.com/office/powerpoint/2010/main" val="28005935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325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3325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3325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3325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3325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3325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3325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3325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3325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33325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3252" grpId="0" build="p"/>
    </p:bld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The Mass Univariate Approach</a:t>
            </a:r>
            <a:endParaRPr lang="en-US" dirty="0"/>
          </a:p>
        </p:txBody>
      </p:sp>
      <p:sp>
        <p:nvSpPr>
          <p:cNvPr id="1333252" name="Rectangle 4"/>
          <p:cNvSpPr>
            <a:spLocks noGrp="1" noChangeArrowheads="1"/>
          </p:cNvSpPr>
          <p:nvPr>
            <p:ph type="body" idx="1"/>
          </p:nvPr>
        </p:nvSpPr>
        <p:spPr>
          <a:xfrm>
            <a:off x="393700" y="1254812"/>
            <a:ext cx="8686800" cy="5603188"/>
          </a:xfrm>
        </p:spPr>
        <p:txBody>
          <a:bodyPr/>
          <a:lstStyle/>
          <a:p>
            <a:pPr>
              <a:lnSpc>
                <a:spcPct val="90000"/>
              </a:lnSpc>
            </a:pPr>
            <a:r>
              <a:rPr lang="en-US" dirty="0" smtClean="0"/>
              <a:t>Goal: Avoid biases introduced by selecting time windows or electrode sites</a:t>
            </a:r>
          </a:p>
          <a:p>
            <a:pPr>
              <a:lnSpc>
                <a:spcPct val="90000"/>
              </a:lnSpc>
            </a:pPr>
            <a:r>
              <a:rPr lang="en-US" dirty="0" smtClean="0"/>
              <a:t>General approach: Test all time points and all electrode sites, with an intelligent correction for multiple comparisons</a:t>
            </a:r>
          </a:p>
          <a:p>
            <a:pPr lvl="1">
              <a:lnSpc>
                <a:spcPct val="90000"/>
              </a:lnSpc>
            </a:pPr>
            <a:r>
              <a:rPr lang="en-US" dirty="0" smtClean="0"/>
              <a:t>May have thousands of t values (# of time points x # of electrode sites)</a:t>
            </a:r>
          </a:p>
          <a:p>
            <a:pPr lvl="1">
              <a:lnSpc>
                <a:spcPct val="90000"/>
              </a:lnSpc>
            </a:pPr>
            <a:r>
              <a:rPr lang="en-US" dirty="0" smtClean="0"/>
              <a:t>Several different approaches to correction are possible</a:t>
            </a:r>
          </a:p>
          <a:p>
            <a:pPr>
              <a:lnSpc>
                <a:spcPct val="90000"/>
              </a:lnSpc>
            </a:pPr>
            <a:r>
              <a:rPr lang="en-US" dirty="0" smtClean="0"/>
              <a:t>Potential problem: low power</a:t>
            </a:r>
          </a:p>
          <a:p>
            <a:pPr lvl="1">
              <a:lnSpc>
                <a:spcPct val="90000"/>
              </a:lnSpc>
            </a:pPr>
            <a:r>
              <a:rPr lang="en-US" dirty="0" smtClean="0"/>
              <a:t>Power can be increased if have a priori information that can reduce the number of time points or electrode sites</a:t>
            </a:r>
          </a:p>
          <a:p>
            <a:pPr lvl="1">
              <a:lnSpc>
                <a:spcPct val="90000"/>
              </a:lnSpc>
            </a:pPr>
            <a:r>
              <a:rPr lang="en-US" dirty="0" smtClean="0"/>
              <a:t>For example, analyze 200-800 ms at posterior electrode sites</a:t>
            </a:r>
          </a:p>
          <a:p>
            <a:pPr lvl="1">
              <a:lnSpc>
                <a:spcPct val="90000"/>
              </a:lnSpc>
            </a:pPr>
            <a:endParaRPr lang="en-US" dirty="0" smtClean="0"/>
          </a:p>
        </p:txBody>
      </p:sp>
    </p:spTree>
    <p:extLst>
      <p:ext uri="{BB962C8B-B14F-4D97-AF65-F5344CB8AC3E}">
        <p14:creationId xmlns:p14="http://schemas.microsoft.com/office/powerpoint/2010/main" val="38180155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332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3325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3325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3325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3325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3325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332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3252" grpId="0" build="p"/>
    </p:bldLst>
  </p:timing>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Example Experiment</a:t>
            </a:r>
            <a:endParaRPr lang="en-US" dirty="0"/>
          </a:p>
        </p:txBody>
      </p:sp>
      <p:pic>
        <p:nvPicPr>
          <p:cNvPr id="6" name="Picture 5"/>
          <p:cNvPicPr>
            <a:picLocks noChangeAspect="1"/>
          </p:cNvPicPr>
          <p:nvPr/>
        </p:nvPicPr>
        <p:blipFill rotWithShape="1">
          <a:blip r:embed="rId3"/>
          <a:srcRect b="8430"/>
          <a:stretch/>
        </p:blipFill>
        <p:spPr>
          <a:xfrm>
            <a:off x="137292" y="1143971"/>
            <a:ext cx="6021944" cy="5194852"/>
          </a:xfrm>
          <a:prstGeom prst="rect">
            <a:avLst/>
          </a:prstGeom>
        </p:spPr>
      </p:pic>
      <p:pic>
        <p:nvPicPr>
          <p:cNvPr id="7" name="Picture 6"/>
          <p:cNvPicPr>
            <a:picLocks noChangeAspect="1"/>
          </p:cNvPicPr>
          <p:nvPr/>
        </p:nvPicPr>
        <p:blipFill>
          <a:blip r:embed="rId4"/>
          <a:stretch>
            <a:fillRect/>
          </a:stretch>
        </p:blipFill>
        <p:spPr>
          <a:xfrm>
            <a:off x="554953" y="6235700"/>
            <a:ext cx="4836960" cy="622299"/>
          </a:xfrm>
          <a:prstGeom prst="rect">
            <a:avLst/>
          </a:prstGeom>
        </p:spPr>
      </p:pic>
      <p:sp>
        <p:nvSpPr>
          <p:cNvPr id="9" name="Rectangle 8"/>
          <p:cNvSpPr/>
          <p:nvPr/>
        </p:nvSpPr>
        <p:spPr>
          <a:xfrm>
            <a:off x="6159236" y="1943186"/>
            <a:ext cx="2984764" cy="3421450"/>
          </a:xfrm>
          <a:prstGeom prst="rect">
            <a:avLst/>
          </a:prstGeom>
        </p:spPr>
        <p:txBody>
          <a:bodyPr wrap="square">
            <a:spAutoFit/>
          </a:bodyPr>
          <a:lstStyle/>
          <a:p>
            <a:pPr>
              <a:lnSpc>
                <a:spcPct val="90000"/>
              </a:lnSpc>
            </a:pPr>
            <a:r>
              <a:rPr lang="en-US" dirty="0"/>
              <a:t>12 subjects</a:t>
            </a:r>
          </a:p>
          <a:p>
            <a:pPr>
              <a:lnSpc>
                <a:spcPct val="90000"/>
              </a:lnSpc>
            </a:pPr>
            <a:endParaRPr lang="en-US" dirty="0" smtClean="0"/>
          </a:p>
          <a:p>
            <a:pPr>
              <a:lnSpc>
                <a:spcPct val="90000"/>
              </a:lnSpc>
            </a:pPr>
            <a:r>
              <a:rPr lang="en-US" dirty="0" smtClean="0"/>
              <a:t>300 time points (0-600 ms, 500 Hz)</a:t>
            </a:r>
          </a:p>
          <a:p>
            <a:pPr>
              <a:lnSpc>
                <a:spcPct val="90000"/>
              </a:lnSpc>
            </a:pPr>
            <a:endParaRPr lang="en-US" dirty="0"/>
          </a:p>
          <a:p>
            <a:pPr>
              <a:lnSpc>
                <a:spcPct val="90000"/>
              </a:lnSpc>
            </a:pPr>
            <a:r>
              <a:rPr lang="en-US" dirty="0" smtClean="0"/>
              <a:t>10 electrode sites</a:t>
            </a:r>
            <a:endParaRPr lang="en-US" dirty="0"/>
          </a:p>
          <a:p>
            <a:pPr>
              <a:lnSpc>
                <a:spcPct val="90000"/>
              </a:lnSpc>
            </a:pPr>
            <a:endParaRPr lang="en-US" dirty="0" smtClean="0"/>
          </a:p>
          <a:p>
            <a:pPr>
              <a:lnSpc>
                <a:spcPct val="90000"/>
              </a:lnSpc>
            </a:pPr>
            <a:r>
              <a:rPr lang="en-US" dirty="0" smtClean="0"/>
              <a:t>3000 t tests</a:t>
            </a:r>
          </a:p>
          <a:p>
            <a:pPr>
              <a:lnSpc>
                <a:spcPct val="90000"/>
              </a:lnSpc>
            </a:pPr>
            <a:endParaRPr lang="en-US" dirty="0"/>
          </a:p>
          <a:p>
            <a:pPr>
              <a:lnSpc>
                <a:spcPct val="90000"/>
              </a:lnSpc>
            </a:pPr>
            <a:r>
              <a:rPr lang="en-US" dirty="0" smtClean="0"/>
              <a:t>150 (5%) bogus effects expected without correction</a:t>
            </a:r>
          </a:p>
        </p:txBody>
      </p:sp>
    </p:spTree>
    <p:extLst>
      <p:ext uri="{BB962C8B-B14F-4D97-AF65-F5344CB8AC3E}">
        <p14:creationId xmlns:p14="http://schemas.microsoft.com/office/powerpoint/2010/main" val="412213455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Some Terminology</a:t>
            </a:r>
            <a:endParaRPr lang="en-US" dirty="0"/>
          </a:p>
        </p:txBody>
      </p:sp>
      <p:sp>
        <p:nvSpPr>
          <p:cNvPr id="12" name="Rectangle 4"/>
          <p:cNvSpPr txBox="1">
            <a:spLocks noChangeArrowheads="1"/>
          </p:cNvSpPr>
          <p:nvPr/>
        </p:nvSpPr>
        <p:spPr bwMode="black">
          <a:xfrm>
            <a:off x="457200" y="1187824"/>
            <a:ext cx="8458200" cy="53050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SzPct val="125000"/>
              <a:buFont typeface="Times" pitchFamily="-112" charset="0"/>
              <a:buChar char="•"/>
              <a:defRPr sz="2400">
                <a:solidFill>
                  <a:schemeClr val="tx1"/>
                </a:solidFill>
                <a:effectLst>
                  <a:outerShdw blurRad="38100" dist="38100" dir="2700000" algn="tl">
                    <a:srgbClr val="DDDDDD"/>
                  </a:outerShdw>
                </a:effectLst>
                <a:latin typeface="+mn-lt"/>
                <a:ea typeface="+mn-ea"/>
                <a:cs typeface="+mn-cs"/>
              </a:defRPr>
            </a:lvl1pPr>
            <a:lvl2pPr marL="742950" indent="-285750" algn="l" rtl="0" fontAlgn="base">
              <a:spcBef>
                <a:spcPct val="20000"/>
              </a:spcBef>
              <a:spcAft>
                <a:spcPct val="0"/>
              </a:spcAft>
              <a:buClr>
                <a:schemeClr val="tx1"/>
              </a:buClr>
              <a:buSzPct val="100000"/>
              <a:buChar char="-"/>
              <a:defRPr sz="2000">
                <a:solidFill>
                  <a:schemeClr val="tx1"/>
                </a:solidFill>
                <a:effectLst>
                  <a:outerShdw blurRad="38100" dist="38100" dir="2700000" algn="tl">
                    <a:srgbClr val="DDDDDD"/>
                  </a:outerShdw>
                </a:effectLst>
                <a:latin typeface="+mn-lt"/>
                <a:ea typeface="ＭＳ Ｐゴシック" pitchFamily="-112" charset="-128"/>
              </a:defRPr>
            </a:lvl2pPr>
            <a:lvl3pPr marL="1143000" indent="-228600" algn="l" rtl="0" fontAlgn="base">
              <a:spcBef>
                <a:spcPct val="20000"/>
              </a:spcBef>
              <a:spcAft>
                <a:spcPct val="0"/>
              </a:spcAft>
              <a:buSzPct val="65000"/>
              <a:buFont typeface="Times" pitchFamily="-112" charset="0"/>
              <a:buChar char="•"/>
              <a:defRPr sz="1600">
                <a:solidFill>
                  <a:schemeClr val="tx1"/>
                </a:solidFill>
                <a:effectLst>
                  <a:outerShdw blurRad="38100" dist="38100" dir="2700000" algn="tl">
                    <a:srgbClr val="DDDDDD"/>
                  </a:outerShdw>
                </a:effectLst>
                <a:latin typeface="+mn-lt"/>
                <a:ea typeface="ＭＳ Ｐゴシック" pitchFamily="-112" charset="-128"/>
              </a:defRPr>
            </a:lvl3pPr>
            <a:lvl4pPr marL="1600200" indent="-228600" algn="l" rtl="0" fontAlgn="base">
              <a:spcBef>
                <a:spcPct val="20000"/>
              </a:spcBef>
              <a:spcAft>
                <a:spcPct val="0"/>
              </a:spcAft>
              <a:buClr>
                <a:schemeClr val="tx1"/>
              </a:buClr>
              <a:buSzPct val="65000"/>
              <a:buFont typeface="Wingdings" pitchFamily="-112" charset="2"/>
              <a:buChar char="n"/>
              <a:defRPr sz="1400">
                <a:solidFill>
                  <a:schemeClr val="tx1"/>
                </a:solidFill>
                <a:effectLst>
                  <a:outerShdw blurRad="38100" dist="38100" dir="2700000" algn="tl">
                    <a:srgbClr val="DDDDDD"/>
                  </a:outerShdw>
                </a:effectLst>
                <a:latin typeface="+mn-lt"/>
                <a:ea typeface="ＭＳ Ｐゴシック" pitchFamily="-112" charset="-128"/>
              </a:defRPr>
            </a:lvl4pPr>
            <a:lvl5pPr marL="20574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5pPr>
            <a:lvl6pPr marL="25146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6pPr>
            <a:lvl7pPr marL="29718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7pPr>
            <a:lvl8pPr marL="34290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8pPr>
            <a:lvl9pPr marL="3886200" indent="-228600" algn="l" rtl="0" fontAlgn="base">
              <a:spcBef>
                <a:spcPct val="20000"/>
              </a:spcBef>
              <a:spcAft>
                <a:spcPct val="0"/>
              </a:spcAft>
              <a:buClr>
                <a:schemeClr val="folHlink"/>
              </a:buClr>
              <a:buSzPct val="65000"/>
              <a:buFont typeface="Wingdings" pitchFamily="-112" charset="2"/>
              <a:buChar char="n"/>
              <a:defRPr sz="1200">
                <a:solidFill>
                  <a:schemeClr val="tx1"/>
                </a:solidFill>
                <a:effectLst>
                  <a:outerShdw blurRad="38100" dist="38100" dir="2700000" algn="tl">
                    <a:srgbClr val="DDDDDD"/>
                  </a:outerShdw>
                </a:effectLst>
                <a:latin typeface="+mn-lt"/>
                <a:ea typeface="ＭＳ Ｐゴシック" pitchFamily="-112" charset="-128"/>
              </a:defRPr>
            </a:lvl9pPr>
          </a:lstStyle>
          <a:p>
            <a:pPr>
              <a:lnSpc>
                <a:spcPct val="90000"/>
              </a:lnSpc>
            </a:pPr>
            <a:r>
              <a:rPr lang="en-US" dirty="0" smtClean="0"/>
              <a:t>Example: Oddball experiment</a:t>
            </a:r>
          </a:p>
          <a:p>
            <a:pPr lvl="1">
              <a:lnSpc>
                <a:spcPct val="90000"/>
              </a:lnSpc>
            </a:pPr>
            <a:r>
              <a:rPr lang="en-US" dirty="0" smtClean="0"/>
              <a:t>Separate ANOVAs for P3 amplitude and P3 latency</a:t>
            </a:r>
          </a:p>
          <a:p>
            <a:pPr lvl="1">
              <a:lnSpc>
                <a:spcPct val="90000"/>
              </a:lnSpc>
            </a:pPr>
            <a:r>
              <a:rPr lang="en-US" dirty="0" smtClean="0"/>
              <a:t>3 Factors: Group, Target/Standard, Electrode Site</a:t>
            </a:r>
          </a:p>
          <a:p>
            <a:pPr lvl="1">
              <a:lnSpc>
                <a:spcPct val="90000"/>
              </a:lnSpc>
            </a:pPr>
            <a:r>
              <a:rPr lang="en-US" dirty="0" smtClean="0"/>
              <a:t>Each ANOVA has 7 p values: 3 main effects, 3 two-way interactions, 1 three-way interaction</a:t>
            </a:r>
          </a:p>
          <a:p>
            <a:pPr lvl="1">
              <a:lnSpc>
                <a:spcPct val="90000"/>
              </a:lnSpc>
            </a:pPr>
            <a:r>
              <a:rPr lang="en-US" dirty="0" smtClean="0"/>
              <a:t>14 total p values (7 for amplitude + 7 for latency)</a:t>
            </a:r>
          </a:p>
          <a:p>
            <a:pPr>
              <a:lnSpc>
                <a:spcPct val="90000"/>
              </a:lnSpc>
            </a:pPr>
            <a:r>
              <a:rPr lang="en-US" dirty="0" smtClean="0"/>
              <a:t>If null is true for all 14 effects, what is the probability that at least one p-value is &lt; .05?</a:t>
            </a:r>
          </a:p>
          <a:p>
            <a:pPr lvl="1">
              <a:lnSpc>
                <a:spcPct val="90000"/>
              </a:lnSpc>
            </a:pPr>
            <a:r>
              <a:rPr lang="en-US" dirty="0" smtClean="0"/>
              <a:t>Approximately 50%!!!</a:t>
            </a:r>
          </a:p>
          <a:p>
            <a:pPr>
              <a:lnSpc>
                <a:spcPct val="90000"/>
              </a:lnSpc>
            </a:pPr>
            <a:r>
              <a:rPr lang="en-US" dirty="0" smtClean="0"/>
              <a:t>All else being equal, you should try to reduce the number of ANOVAs per experiment and the number of factors per ANOVA</a:t>
            </a:r>
          </a:p>
        </p:txBody>
      </p:sp>
    </p:spTree>
    <p:extLst>
      <p:ext uri="{BB962C8B-B14F-4D97-AF65-F5344CB8AC3E}">
        <p14:creationId xmlns:p14="http://schemas.microsoft.com/office/powerpoint/2010/main" val="12707854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bldLvl="2"/>
    </p:bld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Rare Minus Frequent t Values</a:t>
            </a:r>
            <a:endParaRPr lang="en-US" dirty="0"/>
          </a:p>
        </p:txBody>
      </p:sp>
      <p:pic>
        <p:nvPicPr>
          <p:cNvPr id="2" name="Picture 1"/>
          <p:cNvPicPr>
            <a:picLocks noChangeAspect="1"/>
          </p:cNvPicPr>
          <p:nvPr/>
        </p:nvPicPr>
        <p:blipFill>
          <a:blip r:embed="rId3"/>
          <a:stretch>
            <a:fillRect/>
          </a:stretch>
        </p:blipFill>
        <p:spPr>
          <a:xfrm>
            <a:off x="116152" y="1035598"/>
            <a:ext cx="6688789" cy="5699567"/>
          </a:xfrm>
          <a:prstGeom prst="rect">
            <a:avLst/>
          </a:prstGeom>
        </p:spPr>
      </p:pic>
    </p:spTree>
    <p:extLst>
      <p:ext uri="{BB962C8B-B14F-4D97-AF65-F5344CB8AC3E}">
        <p14:creationId xmlns:p14="http://schemas.microsoft.com/office/powerpoint/2010/main" val="335038879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Rare Minus Frequent t Values</a:t>
            </a:r>
            <a:endParaRPr lang="en-US" dirty="0"/>
          </a:p>
        </p:txBody>
      </p:sp>
      <p:pic>
        <p:nvPicPr>
          <p:cNvPr id="2" name="Picture 1"/>
          <p:cNvPicPr>
            <a:picLocks noChangeAspect="1"/>
          </p:cNvPicPr>
          <p:nvPr/>
        </p:nvPicPr>
        <p:blipFill>
          <a:blip r:embed="rId3"/>
          <a:stretch>
            <a:fillRect/>
          </a:stretch>
        </p:blipFill>
        <p:spPr>
          <a:xfrm>
            <a:off x="116152" y="1035598"/>
            <a:ext cx="6688789" cy="5699567"/>
          </a:xfrm>
          <a:prstGeom prst="rect">
            <a:avLst/>
          </a:prstGeom>
        </p:spPr>
      </p:pic>
      <p:sp>
        <p:nvSpPr>
          <p:cNvPr id="8" name="Line 2"/>
          <p:cNvSpPr>
            <a:spLocks noChangeShapeType="1"/>
          </p:cNvSpPr>
          <p:nvPr/>
        </p:nvSpPr>
        <p:spPr bwMode="auto">
          <a:xfrm rot="5400000">
            <a:off x="3977464" y="-1727196"/>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0" name="Line 2"/>
          <p:cNvSpPr>
            <a:spLocks noChangeShapeType="1"/>
          </p:cNvSpPr>
          <p:nvPr/>
        </p:nvSpPr>
        <p:spPr bwMode="auto">
          <a:xfrm rot="5400000">
            <a:off x="3977465" y="-1468977"/>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1" name="Line 2"/>
          <p:cNvSpPr>
            <a:spLocks noChangeShapeType="1"/>
          </p:cNvSpPr>
          <p:nvPr/>
        </p:nvSpPr>
        <p:spPr bwMode="auto">
          <a:xfrm rot="5400000">
            <a:off x="3977464" y="-51416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2" name="Line 2"/>
          <p:cNvSpPr>
            <a:spLocks noChangeShapeType="1"/>
          </p:cNvSpPr>
          <p:nvPr/>
        </p:nvSpPr>
        <p:spPr bwMode="auto">
          <a:xfrm rot="5400000">
            <a:off x="3977465" y="-255950"/>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3" name="Line 2"/>
          <p:cNvSpPr>
            <a:spLocks noChangeShapeType="1"/>
          </p:cNvSpPr>
          <p:nvPr/>
        </p:nvSpPr>
        <p:spPr bwMode="auto">
          <a:xfrm rot="5400000">
            <a:off x="3977465" y="75290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4" name="Line 2"/>
          <p:cNvSpPr>
            <a:spLocks noChangeShapeType="1"/>
          </p:cNvSpPr>
          <p:nvPr/>
        </p:nvSpPr>
        <p:spPr bwMode="auto">
          <a:xfrm rot="5400000">
            <a:off x="3977466" y="101112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5" name="Line 2"/>
          <p:cNvSpPr>
            <a:spLocks noChangeShapeType="1"/>
          </p:cNvSpPr>
          <p:nvPr/>
        </p:nvSpPr>
        <p:spPr bwMode="auto">
          <a:xfrm rot="5400000">
            <a:off x="3977465" y="197193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6" name="Line 2"/>
          <p:cNvSpPr>
            <a:spLocks noChangeShapeType="1"/>
          </p:cNvSpPr>
          <p:nvPr/>
        </p:nvSpPr>
        <p:spPr bwMode="auto">
          <a:xfrm rot="5400000">
            <a:off x="3977466" y="2230158"/>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7" name="Line 2"/>
          <p:cNvSpPr>
            <a:spLocks noChangeShapeType="1"/>
          </p:cNvSpPr>
          <p:nvPr/>
        </p:nvSpPr>
        <p:spPr bwMode="auto">
          <a:xfrm rot="5400000">
            <a:off x="3977465" y="322107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8" name="Line 2"/>
          <p:cNvSpPr>
            <a:spLocks noChangeShapeType="1"/>
          </p:cNvSpPr>
          <p:nvPr/>
        </p:nvSpPr>
        <p:spPr bwMode="auto">
          <a:xfrm rot="5400000">
            <a:off x="3977466" y="347929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3" name="TextBox 2"/>
          <p:cNvSpPr txBox="1"/>
          <p:nvPr/>
        </p:nvSpPr>
        <p:spPr>
          <a:xfrm>
            <a:off x="6928013" y="1103357"/>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Tree>
    <p:extLst>
      <p:ext uri="{BB962C8B-B14F-4D97-AF65-F5344CB8AC3E}">
        <p14:creationId xmlns:p14="http://schemas.microsoft.com/office/powerpoint/2010/main" val="2137466668"/>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Rare Minus Frequent t Values</a:t>
            </a:r>
            <a:endParaRPr lang="en-US" dirty="0"/>
          </a:p>
        </p:txBody>
      </p:sp>
      <p:pic>
        <p:nvPicPr>
          <p:cNvPr id="2" name="Picture 1"/>
          <p:cNvPicPr>
            <a:picLocks noChangeAspect="1"/>
          </p:cNvPicPr>
          <p:nvPr/>
        </p:nvPicPr>
        <p:blipFill>
          <a:blip r:embed="rId3"/>
          <a:stretch>
            <a:fillRect/>
          </a:stretch>
        </p:blipFill>
        <p:spPr>
          <a:xfrm>
            <a:off x="116152" y="1035598"/>
            <a:ext cx="6688789" cy="5699567"/>
          </a:xfrm>
          <a:prstGeom prst="rect">
            <a:avLst/>
          </a:prstGeom>
        </p:spPr>
      </p:pic>
      <p:sp>
        <p:nvSpPr>
          <p:cNvPr id="8" name="Line 2"/>
          <p:cNvSpPr>
            <a:spLocks noChangeShapeType="1"/>
          </p:cNvSpPr>
          <p:nvPr/>
        </p:nvSpPr>
        <p:spPr bwMode="auto">
          <a:xfrm rot="5400000">
            <a:off x="3977466" y="1674402"/>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10" name="Line 2"/>
          <p:cNvSpPr>
            <a:spLocks noChangeShapeType="1"/>
          </p:cNvSpPr>
          <p:nvPr/>
        </p:nvSpPr>
        <p:spPr bwMode="auto">
          <a:xfrm rot="5400000">
            <a:off x="3977465" y="-1468977"/>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1" name="Line 2"/>
          <p:cNvSpPr>
            <a:spLocks noChangeShapeType="1"/>
          </p:cNvSpPr>
          <p:nvPr/>
        </p:nvSpPr>
        <p:spPr bwMode="auto">
          <a:xfrm rot="5400000">
            <a:off x="3977464" y="-51416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2" name="Line 2"/>
          <p:cNvSpPr>
            <a:spLocks noChangeShapeType="1"/>
          </p:cNvSpPr>
          <p:nvPr/>
        </p:nvSpPr>
        <p:spPr bwMode="auto">
          <a:xfrm rot="5400000">
            <a:off x="3977465" y="-255950"/>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3" name="Line 2"/>
          <p:cNvSpPr>
            <a:spLocks noChangeShapeType="1"/>
          </p:cNvSpPr>
          <p:nvPr/>
        </p:nvSpPr>
        <p:spPr bwMode="auto">
          <a:xfrm rot="5400000">
            <a:off x="3977465" y="75290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4" name="Line 2"/>
          <p:cNvSpPr>
            <a:spLocks noChangeShapeType="1"/>
          </p:cNvSpPr>
          <p:nvPr/>
        </p:nvSpPr>
        <p:spPr bwMode="auto">
          <a:xfrm rot="5400000">
            <a:off x="3977466" y="101112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5" name="Line 2"/>
          <p:cNvSpPr>
            <a:spLocks noChangeShapeType="1"/>
          </p:cNvSpPr>
          <p:nvPr/>
        </p:nvSpPr>
        <p:spPr bwMode="auto">
          <a:xfrm rot="5400000">
            <a:off x="3977465" y="197193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6" name="Line 2"/>
          <p:cNvSpPr>
            <a:spLocks noChangeShapeType="1"/>
          </p:cNvSpPr>
          <p:nvPr/>
        </p:nvSpPr>
        <p:spPr bwMode="auto">
          <a:xfrm rot="5400000">
            <a:off x="3977466" y="2230158"/>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7" name="Line 2"/>
          <p:cNvSpPr>
            <a:spLocks noChangeShapeType="1"/>
          </p:cNvSpPr>
          <p:nvPr/>
        </p:nvSpPr>
        <p:spPr bwMode="auto">
          <a:xfrm rot="5400000">
            <a:off x="3977465" y="322107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8" name="Line 2"/>
          <p:cNvSpPr>
            <a:spLocks noChangeShapeType="1"/>
          </p:cNvSpPr>
          <p:nvPr/>
        </p:nvSpPr>
        <p:spPr bwMode="auto">
          <a:xfrm rot="5400000">
            <a:off x="3977466" y="347929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3" name="TextBox 2"/>
          <p:cNvSpPr txBox="1"/>
          <p:nvPr/>
        </p:nvSpPr>
        <p:spPr>
          <a:xfrm>
            <a:off x="6928013" y="1103357"/>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
        <p:nvSpPr>
          <p:cNvPr id="19" name="Line 2"/>
          <p:cNvSpPr>
            <a:spLocks noChangeShapeType="1"/>
          </p:cNvSpPr>
          <p:nvPr/>
        </p:nvSpPr>
        <p:spPr bwMode="auto">
          <a:xfrm rot="5400000">
            <a:off x="3977466" y="2521023"/>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0" name="Line 2"/>
          <p:cNvSpPr>
            <a:spLocks noChangeShapeType="1"/>
          </p:cNvSpPr>
          <p:nvPr/>
        </p:nvSpPr>
        <p:spPr bwMode="auto">
          <a:xfrm rot="5400000">
            <a:off x="3977466" y="472505"/>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1" name="Line 2"/>
          <p:cNvSpPr>
            <a:spLocks noChangeShapeType="1"/>
          </p:cNvSpPr>
          <p:nvPr/>
        </p:nvSpPr>
        <p:spPr bwMode="auto">
          <a:xfrm rot="5400000">
            <a:off x="3977466" y="131912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2" name="Line 2"/>
          <p:cNvSpPr>
            <a:spLocks noChangeShapeType="1"/>
          </p:cNvSpPr>
          <p:nvPr/>
        </p:nvSpPr>
        <p:spPr bwMode="auto">
          <a:xfrm rot="5400000">
            <a:off x="3977466" y="-812542"/>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3" name="Line 2"/>
          <p:cNvSpPr>
            <a:spLocks noChangeShapeType="1"/>
          </p:cNvSpPr>
          <p:nvPr/>
        </p:nvSpPr>
        <p:spPr bwMode="auto">
          <a:xfrm rot="5400000">
            <a:off x="3977466" y="34079"/>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4" name="Line 2"/>
          <p:cNvSpPr>
            <a:spLocks noChangeShapeType="1"/>
          </p:cNvSpPr>
          <p:nvPr/>
        </p:nvSpPr>
        <p:spPr bwMode="auto">
          <a:xfrm rot="5400000">
            <a:off x="3977467" y="-2029557"/>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5" name="Line 2"/>
          <p:cNvSpPr>
            <a:spLocks noChangeShapeType="1"/>
          </p:cNvSpPr>
          <p:nvPr/>
        </p:nvSpPr>
        <p:spPr bwMode="auto">
          <a:xfrm rot="5400000">
            <a:off x="3977467" y="-118293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6" name="Line 2"/>
          <p:cNvSpPr>
            <a:spLocks noChangeShapeType="1"/>
          </p:cNvSpPr>
          <p:nvPr/>
        </p:nvSpPr>
        <p:spPr bwMode="auto">
          <a:xfrm rot="5400000">
            <a:off x="3977466" y="2929215"/>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7" name="Line 2"/>
          <p:cNvSpPr>
            <a:spLocks noChangeShapeType="1"/>
          </p:cNvSpPr>
          <p:nvPr/>
        </p:nvSpPr>
        <p:spPr bwMode="auto">
          <a:xfrm rot="5400000">
            <a:off x="3977466" y="377583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8" name="Line 2"/>
          <p:cNvSpPr>
            <a:spLocks noChangeShapeType="1"/>
          </p:cNvSpPr>
          <p:nvPr/>
        </p:nvSpPr>
        <p:spPr bwMode="auto">
          <a:xfrm rot="5400000">
            <a:off x="3977465" y="-1733546"/>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29" name="TextBox 28"/>
          <p:cNvSpPr txBox="1"/>
          <p:nvPr/>
        </p:nvSpPr>
        <p:spPr>
          <a:xfrm>
            <a:off x="6928013" y="1647616"/>
            <a:ext cx="1208183" cy="338554"/>
          </a:xfrm>
          <a:prstGeom prst="rect">
            <a:avLst/>
          </a:prstGeom>
          <a:noFill/>
        </p:spPr>
        <p:txBody>
          <a:bodyPr wrap="none" rtlCol="0">
            <a:spAutoFit/>
          </a:bodyPr>
          <a:lstStyle/>
          <a:p>
            <a:r>
              <a:rPr lang="en-US" sz="1600" dirty="0" smtClean="0">
                <a:solidFill>
                  <a:srgbClr val="660066"/>
                </a:solidFill>
              </a:rPr>
              <a:t>Bonferroni</a:t>
            </a:r>
            <a:endParaRPr lang="en-US" sz="1600" dirty="0">
              <a:solidFill>
                <a:srgbClr val="660066"/>
              </a:solidFill>
            </a:endParaRPr>
          </a:p>
        </p:txBody>
      </p:sp>
      <p:sp>
        <p:nvSpPr>
          <p:cNvPr id="30" name="TextBox 29"/>
          <p:cNvSpPr txBox="1"/>
          <p:nvPr/>
        </p:nvSpPr>
        <p:spPr>
          <a:xfrm>
            <a:off x="6928013" y="2078485"/>
            <a:ext cx="2158347" cy="1569660"/>
          </a:xfrm>
          <a:prstGeom prst="rect">
            <a:avLst/>
          </a:prstGeom>
          <a:noFill/>
        </p:spPr>
        <p:txBody>
          <a:bodyPr wrap="square" rtlCol="0">
            <a:spAutoFit/>
          </a:bodyPr>
          <a:lstStyle/>
          <a:p>
            <a:r>
              <a:rPr lang="en-US" sz="1600" dirty="0" smtClean="0"/>
              <a:t>Nothing is significant after correction except the very end of the P3 wave at C3, C4, and P3</a:t>
            </a:r>
            <a:endParaRPr lang="en-US" sz="1600" dirty="0"/>
          </a:p>
        </p:txBody>
      </p:sp>
      <p:sp>
        <p:nvSpPr>
          <p:cNvPr id="31" name="TextBox 30"/>
          <p:cNvSpPr txBox="1"/>
          <p:nvPr/>
        </p:nvSpPr>
        <p:spPr>
          <a:xfrm>
            <a:off x="6928013" y="3824639"/>
            <a:ext cx="2158347" cy="2554545"/>
          </a:xfrm>
          <a:prstGeom prst="rect">
            <a:avLst/>
          </a:prstGeom>
          <a:noFill/>
        </p:spPr>
        <p:txBody>
          <a:bodyPr wrap="square" rtlCol="0">
            <a:spAutoFit/>
          </a:bodyPr>
          <a:lstStyle/>
          <a:p>
            <a:r>
              <a:rPr lang="en-US" sz="1600" dirty="0" smtClean="0"/>
              <a:t>However, we can be very confident that every single one of the significant points is real</a:t>
            </a:r>
          </a:p>
          <a:p>
            <a:endParaRPr lang="en-US" sz="1600" dirty="0"/>
          </a:p>
          <a:p>
            <a:r>
              <a:rPr lang="en-US" sz="1600" dirty="0" smtClean="0"/>
              <a:t>Only 5% chance that even one of the significant effects is bogus</a:t>
            </a:r>
            <a:endParaRPr lang="en-US" sz="1600" dirty="0"/>
          </a:p>
        </p:txBody>
      </p:sp>
    </p:spTree>
    <p:extLst>
      <p:ext uri="{BB962C8B-B14F-4D97-AF65-F5344CB8AC3E}">
        <p14:creationId xmlns:p14="http://schemas.microsoft.com/office/powerpoint/2010/main" val="393284372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Rare Minus Frequent t Values</a:t>
            </a:r>
            <a:endParaRPr lang="en-US" dirty="0"/>
          </a:p>
        </p:txBody>
      </p:sp>
      <p:pic>
        <p:nvPicPr>
          <p:cNvPr id="2" name="Picture 1"/>
          <p:cNvPicPr>
            <a:picLocks noChangeAspect="1"/>
          </p:cNvPicPr>
          <p:nvPr/>
        </p:nvPicPr>
        <p:blipFill>
          <a:blip r:embed="rId3"/>
          <a:stretch>
            <a:fillRect/>
          </a:stretch>
        </p:blipFill>
        <p:spPr>
          <a:xfrm>
            <a:off x="116152" y="1035598"/>
            <a:ext cx="6688789" cy="5699567"/>
          </a:xfrm>
          <a:prstGeom prst="rect">
            <a:avLst/>
          </a:prstGeom>
        </p:spPr>
      </p:pic>
      <p:sp>
        <p:nvSpPr>
          <p:cNvPr id="8" name="Line 2"/>
          <p:cNvSpPr>
            <a:spLocks noChangeShapeType="1"/>
          </p:cNvSpPr>
          <p:nvPr/>
        </p:nvSpPr>
        <p:spPr bwMode="auto">
          <a:xfrm rot="5400000">
            <a:off x="3977466" y="1674402"/>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10" name="Line 2"/>
          <p:cNvSpPr>
            <a:spLocks noChangeShapeType="1"/>
          </p:cNvSpPr>
          <p:nvPr/>
        </p:nvSpPr>
        <p:spPr bwMode="auto">
          <a:xfrm rot="5400000">
            <a:off x="3977465" y="-1468977"/>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1" name="Line 2"/>
          <p:cNvSpPr>
            <a:spLocks noChangeShapeType="1"/>
          </p:cNvSpPr>
          <p:nvPr/>
        </p:nvSpPr>
        <p:spPr bwMode="auto">
          <a:xfrm rot="5400000">
            <a:off x="3977464" y="-51416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2" name="Line 2"/>
          <p:cNvSpPr>
            <a:spLocks noChangeShapeType="1"/>
          </p:cNvSpPr>
          <p:nvPr/>
        </p:nvSpPr>
        <p:spPr bwMode="auto">
          <a:xfrm rot="5400000">
            <a:off x="3977465" y="-255950"/>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3" name="Line 2"/>
          <p:cNvSpPr>
            <a:spLocks noChangeShapeType="1"/>
          </p:cNvSpPr>
          <p:nvPr/>
        </p:nvSpPr>
        <p:spPr bwMode="auto">
          <a:xfrm rot="5400000">
            <a:off x="3977465" y="75290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4" name="Line 2"/>
          <p:cNvSpPr>
            <a:spLocks noChangeShapeType="1"/>
          </p:cNvSpPr>
          <p:nvPr/>
        </p:nvSpPr>
        <p:spPr bwMode="auto">
          <a:xfrm rot="5400000">
            <a:off x="3977466" y="101112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5" name="Line 2"/>
          <p:cNvSpPr>
            <a:spLocks noChangeShapeType="1"/>
          </p:cNvSpPr>
          <p:nvPr/>
        </p:nvSpPr>
        <p:spPr bwMode="auto">
          <a:xfrm rot="5400000">
            <a:off x="3977465" y="1971939"/>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6" name="Line 2"/>
          <p:cNvSpPr>
            <a:spLocks noChangeShapeType="1"/>
          </p:cNvSpPr>
          <p:nvPr/>
        </p:nvSpPr>
        <p:spPr bwMode="auto">
          <a:xfrm rot="5400000">
            <a:off x="3977466" y="2230158"/>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7" name="Line 2"/>
          <p:cNvSpPr>
            <a:spLocks noChangeShapeType="1"/>
          </p:cNvSpPr>
          <p:nvPr/>
        </p:nvSpPr>
        <p:spPr bwMode="auto">
          <a:xfrm rot="5400000">
            <a:off x="3977465" y="3221075"/>
            <a:ext cx="0" cy="5999659"/>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8" name="Line 2"/>
          <p:cNvSpPr>
            <a:spLocks noChangeShapeType="1"/>
          </p:cNvSpPr>
          <p:nvPr/>
        </p:nvSpPr>
        <p:spPr bwMode="auto">
          <a:xfrm rot="5400000">
            <a:off x="3977466" y="3479294"/>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3" name="TextBox 2"/>
          <p:cNvSpPr txBox="1"/>
          <p:nvPr/>
        </p:nvSpPr>
        <p:spPr>
          <a:xfrm>
            <a:off x="6928013" y="1103357"/>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
        <p:nvSpPr>
          <p:cNvPr id="19" name="Line 2"/>
          <p:cNvSpPr>
            <a:spLocks noChangeShapeType="1"/>
          </p:cNvSpPr>
          <p:nvPr/>
        </p:nvSpPr>
        <p:spPr bwMode="auto">
          <a:xfrm rot="5400000">
            <a:off x="3977466" y="2521023"/>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0" name="Line 2"/>
          <p:cNvSpPr>
            <a:spLocks noChangeShapeType="1"/>
          </p:cNvSpPr>
          <p:nvPr/>
        </p:nvSpPr>
        <p:spPr bwMode="auto">
          <a:xfrm rot="5400000">
            <a:off x="3977466" y="616129"/>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21" name="Line 2"/>
          <p:cNvSpPr>
            <a:spLocks noChangeShapeType="1"/>
          </p:cNvSpPr>
          <p:nvPr/>
        </p:nvSpPr>
        <p:spPr bwMode="auto">
          <a:xfrm rot="5400000">
            <a:off x="3977466" y="131912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2" name="Line 2"/>
          <p:cNvSpPr>
            <a:spLocks noChangeShapeType="1"/>
          </p:cNvSpPr>
          <p:nvPr/>
        </p:nvSpPr>
        <p:spPr bwMode="auto">
          <a:xfrm rot="5400000">
            <a:off x="3977466" y="-812542"/>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3" name="Line 2"/>
          <p:cNvSpPr>
            <a:spLocks noChangeShapeType="1"/>
          </p:cNvSpPr>
          <p:nvPr/>
        </p:nvSpPr>
        <p:spPr bwMode="auto">
          <a:xfrm rot="5400000">
            <a:off x="3977466" y="34079"/>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4" name="Line 2"/>
          <p:cNvSpPr>
            <a:spLocks noChangeShapeType="1"/>
          </p:cNvSpPr>
          <p:nvPr/>
        </p:nvSpPr>
        <p:spPr bwMode="auto">
          <a:xfrm rot="5400000">
            <a:off x="3977467" y="-2029557"/>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5" name="Line 2"/>
          <p:cNvSpPr>
            <a:spLocks noChangeShapeType="1"/>
          </p:cNvSpPr>
          <p:nvPr/>
        </p:nvSpPr>
        <p:spPr bwMode="auto">
          <a:xfrm rot="5400000">
            <a:off x="3977467" y="-118293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6" name="Line 2"/>
          <p:cNvSpPr>
            <a:spLocks noChangeShapeType="1"/>
          </p:cNvSpPr>
          <p:nvPr/>
        </p:nvSpPr>
        <p:spPr bwMode="auto">
          <a:xfrm rot="5400000">
            <a:off x="3977466" y="2929215"/>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7" name="Line 2"/>
          <p:cNvSpPr>
            <a:spLocks noChangeShapeType="1"/>
          </p:cNvSpPr>
          <p:nvPr/>
        </p:nvSpPr>
        <p:spPr bwMode="auto">
          <a:xfrm rot="5400000">
            <a:off x="3977466" y="3775836"/>
            <a:ext cx="0" cy="5999659"/>
          </a:xfrm>
          <a:prstGeom prst="line">
            <a:avLst/>
          </a:prstGeom>
          <a:noFill/>
          <a:ln w="12700" cap="sq" cmpd="sng">
            <a:solidFill>
              <a:srgbClr val="660066"/>
            </a:solidFill>
            <a:round/>
            <a:headEnd type="none" w="sm" len="sm"/>
            <a:tailEnd type="none" w="sm" len="sm"/>
          </a:ln>
          <a:effectLst/>
        </p:spPr>
        <p:txBody>
          <a:bodyPr wrap="none" anchor="ctr">
            <a:prstTxWarp prst="textNoShape">
              <a:avLst/>
            </a:prstTxWarp>
          </a:bodyPr>
          <a:lstStyle/>
          <a:p>
            <a:endParaRPr lang="en-US"/>
          </a:p>
        </p:txBody>
      </p:sp>
      <p:sp>
        <p:nvSpPr>
          <p:cNvPr id="28" name="Line 2"/>
          <p:cNvSpPr>
            <a:spLocks noChangeShapeType="1"/>
          </p:cNvSpPr>
          <p:nvPr/>
        </p:nvSpPr>
        <p:spPr bwMode="auto">
          <a:xfrm rot="5400000">
            <a:off x="3977465" y="-1733546"/>
            <a:ext cx="0" cy="599966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29" name="TextBox 28"/>
          <p:cNvSpPr txBox="1"/>
          <p:nvPr/>
        </p:nvSpPr>
        <p:spPr>
          <a:xfrm>
            <a:off x="6928013" y="1647616"/>
            <a:ext cx="1208183" cy="338554"/>
          </a:xfrm>
          <a:prstGeom prst="rect">
            <a:avLst/>
          </a:prstGeom>
          <a:noFill/>
        </p:spPr>
        <p:txBody>
          <a:bodyPr wrap="none" rtlCol="0">
            <a:spAutoFit/>
          </a:bodyPr>
          <a:lstStyle/>
          <a:p>
            <a:r>
              <a:rPr lang="en-US" sz="1600" dirty="0" smtClean="0">
                <a:solidFill>
                  <a:srgbClr val="660066"/>
                </a:solidFill>
              </a:rPr>
              <a:t>Bonferroni</a:t>
            </a:r>
            <a:endParaRPr lang="en-US" sz="1600" dirty="0">
              <a:solidFill>
                <a:srgbClr val="660066"/>
              </a:solidFill>
            </a:endParaRPr>
          </a:p>
        </p:txBody>
      </p:sp>
      <p:sp>
        <p:nvSpPr>
          <p:cNvPr id="30" name="Line 2"/>
          <p:cNvSpPr>
            <a:spLocks noChangeShapeType="1"/>
          </p:cNvSpPr>
          <p:nvPr/>
        </p:nvSpPr>
        <p:spPr bwMode="auto">
          <a:xfrm rot="5400000">
            <a:off x="3977466" y="1145268"/>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1" name="Line 2"/>
          <p:cNvSpPr>
            <a:spLocks noChangeShapeType="1"/>
          </p:cNvSpPr>
          <p:nvPr/>
        </p:nvSpPr>
        <p:spPr bwMode="auto">
          <a:xfrm rot="5400000">
            <a:off x="3969907" y="-653800"/>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2" name="Line 2"/>
          <p:cNvSpPr>
            <a:spLocks noChangeShapeType="1"/>
          </p:cNvSpPr>
          <p:nvPr/>
        </p:nvSpPr>
        <p:spPr bwMode="auto">
          <a:xfrm rot="5400000">
            <a:off x="3969907" y="-124661"/>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3" name="Line 2"/>
          <p:cNvSpPr>
            <a:spLocks noChangeShapeType="1"/>
          </p:cNvSpPr>
          <p:nvPr/>
        </p:nvSpPr>
        <p:spPr bwMode="auto">
          <a:xfrm rot="5400000">
            <a:off x="3969908" y="-1871088"/>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4" name="Line 2"/>
          <p:cNvSpPr>
            <a:spLocks noChangeShapeType="1"/>
          </p:cNvSpPr>
          <p:nvPr/>
        </p:nvSpPr>
        <p:spPr bwMode="auto">
          <a:xfrm rot="5400000">
            <a:off x="3969908" y="-1341949"/>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5" name="Line 2"/>
          <p:cNvSpPr>
            <a:spLocks noChangeShapeType="1"/>
          </p:cNvSpPr>
          <p:nvPr/>
        </p:nvSpPr>
        <p:spPr bwMode="auto">
          <a:xfrm rot="5400000">
            <a:off x="3969909" y="1832876"/>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6" name="Line 2"/>
          <p:cNvSpPr>
            <a:spLocks noChangeShapeType="1"/>
          </p:cNvSpPr>
          <p:nvPr/>
        </p:nvSpPr>
        <p:spPr bwMode="auto">
          <a:xfrm rot="5400000">
            <a:off x="3969909" y="2362015"/>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7" name="Line 2"/>
          <p:cNvSpPr>
            <a:spLocks noChangeShapeType="1"/>
          </p:cNvSpPr>
          <p:nvPr/>
        </p:nvSpPr>
        <p:spPr bwMode="auto">
          <a:xfrm rot="5400000">
            <a:off x="3969909" y="3087689"/>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8" name="Line 2"/>
          <p:cNvSpPr>
            <a:spLocks noChangeShapeType="1"/>
          </p:cNvSpPr>
          <p:nvPr/>
        </p:nvSpPr>
        <p:spPr bwMode="auto">
          <a:xfrm rot="5400000">
            <a:off x="3969909" y="3616828"/>
            <a:ext cx="0" cy="5999659"/>
          </a:xfrm>
          <a:prstGeom prst="line">
            <a:avLst/>
          </a:prstGeom>
          <a:noFill/>
          <a:ln w="12700" cap="sq" cmpd="sng">
            <a:solidFill>
              <a:srgbClr val="3366FF"/>
            </a:solidFill>
            <a:round/>
            <a:headEnd type="none" w="sm" len="sm"/>
            <a:tailEnd type="none" w="sm" len="sm"/>
          </a:ln>
          <a:effectLst/>
        </p:spPr>
        <p:txBody>
          <a:bodyPr wrap="none" anchor="ctr">
            <a:prstTxWarp prst="textNoShape">
              <a:avLst/>
            </a:prstTxWarp>
          </a:bodyPr>
          <a:lstStyle/>
          <a:p>
            <a:endParaRPr lang="en-US"/>
          </a:p>
        </p:txBody>
      </p:sp>
      <p:sp>
        <p:nvSpPr>
          <p:cNvPr id="39" name="TextBox 38"/>
          <p:cNvSpPr txBox="1"/>
          <p:nvPr/>
        </p:nvSpPr>
        <p:spPr>
          <a:xfrm>
            <a:off x="6928012" y="2176753"/>
            <a:ext cx="2215987" cy="1569660"/>
          </a:xfrm>
          <a:prstGeom prst="rect">
            <a:avLst/>
          </a:prstGeom>
          <a:noFill/>
        </p:spPr>
        <p:txBody>
          <a:bodyPr wrap="square" rtlCol="0">
            <a:spAutoFit/>
          </a:bodyPr>
          <a:lstStyle/>
          <a:p>
            <a:r>
              <a:rPr lang="en-US" sz="1600" dirty="0" smtClean="0">
                <a:solidFill>
                  <a:srgbClr val="3366FF"/>
                </a:solidFill>
              </a:rPr>
              <a:t>False Discovery</a:t>
            </a:r>
          </a:p>
          <a:p>
            <a:r>
              <a:rPr lang="en-US" sz="1600" dirty="0" smtClean="0">
                <a:solidFill>
                  <a:srgbClr val="3366FF"/>
                </a:solidFill>
              </a:rPr>
              <a:t>Rate (B&amp;Y) after downsampling to 125 Hz and limiting analysis period to 200-600 ms</a:t>
            </a:r>
            <a:endParaRPr lang="en-US" sz="1600" dirty="0">
              <a:solidFill>
                <a:srgbClr val="3366FF"/>
              </a:solidFill>
            </a:endParaRPr>
          </a:p>
        </p:txBody>
      </p:sp>
      <p:sp>
        <p:nvSpPr>
          <p:cNvPr id="40" name="TextBox 39"/>
          <p:cNvSpPr txBox="1"/>
          <p:nvPr/>
        </p:nvSpPr>
        <p:spPr>
          <a:xfrm>
            <a:off x="6928013" y="4020054"/>
            <a:ext cx="2158347" cy="830997"/>
          </a:xfrm>
          <a:prstGeom prst="rect">
            <a:avLst/>
          </a:prstGeom>
          <a:noFill/>
        </p:spPr>
        <p:txBody>
          <a:bodyPr wrap="square" rtlCol="0">
            <a:spAutoFit/>
          </a:bodyPr>
          <a:lstStyle/>
          <a:p>
            <a:r>
              <a:rPr lang="en-US" sz="1600" dirty="0" smtClean="0"/>
              <a:t>Many more points are significant with FDR</a:t>
            </a:r>
            <a:endParaRPr lang="en-US" sz="1600" dirty="0"/>
          </a:p>
        </p:txBody>
      </p:sp>
      <p:sp>
        <p:nvSpPr>
          <p:cNvPr id="41" name="TextBox 40"/>
          <p:cNvSpPr txBox="1"/>
          <p:nvPr/>
        </p:nvSpPr>
        <p:spPr>
          <a:xfrm>
            <a:off x="6928013" y="5043240"/>
            <a:ext cx="2158347" cy="1077218"/>
          </a:xfrm>
          <a:prstGeom prst="rect">
            <a:avLst/>
          </a:prstGeom>
          <a:noFill/>
        </p:spPr>
        <p:txBody>
          <a:bodyPr wrap="square" rtlCol="0">
            <a:spAutoFit/>
          </a:bodyPr>
          <a:lstStyle/>
          <a:p>
            <a:r>
              <a:rPr lang="en-US" sz="1600" dirty="0" smtClean="0"/>
              <a:t>We would expect that only 5% of the significant points are bogus</a:t>
            </a:r>
            <a:endParaRPr lang="en-US" sz="1600" dirty="0"/>
          </a:p>
        </p:txBody>
      </p:sp>
    </p:spTree>
    <p:extLst>
      <p:ext uri="{BB962C8B-B14F-4D97-AF65-F5344CB8AC3E}">
        <p14:creationId xmlns:p14="http://schemas.microsoft.com/office/powerpoint/2010/main" val="2567230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Looking for Clusters</a:t>
            </a:r>
            <a:endParaRPr lang="en-US" dirty="0"/>
          </a:p>
        </p:txBody>
      </p:sp>
      <p:sp>
        <p:nvSpPr>
          <p:cNvPr id="3" name="TextBox 2"/>
          <p:cNvSpPr txBox="1"/>
          <p:nvPr/>
        </p:nvSpPr>
        <p:spPr>
          <a:xfrm>
            <a:off x="6928013" y="1080680"/>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
        <p:nvSpPr>
          <p:cNvPr id="40" name="TextBox 39"/>
          <p:cNvSpPr txBox="1"/>
          <p:nvPr/>
        </p:nvSpPr>
        <p:spPr>
          <a:xfrm>
            <a:off x="6928013" y="1812795"/>
            <a:ext cx="2158347" cy="1077218"/>
          </a:xfrm>
          <a:prstGeom prst="rect">
            <a:avLst/>
          </a:prstGeom>
          <a:noFill/>
        </p:spPr>
        <p:txBody>
          <a:bodyPr wrap="square" rtlCol="0">
            <a:spAutoFit/>
          </a:bodyPr>
          <a:lstStyle/>
          <a:p>
            <a:r>
              <a:rPr lang="en-US" sz="1600" dirty="0" smtClean="0"/>
              <a:t>Find all clusters of points that are significant at p &lt; .05 uncorrected</a:t>
            </a:r>
            <a:endParaRPr lang="en-US" sz="1600" dirty="0"/>
          </a:p>
        </p:txBody>
      </p:sp>
      <p:pic>
        <p:nvPicPr>
          <p:cNvPr id="5" name="Picture 4"/>
          <p:cNvPicPr>
            <a:picLocks noChangeAspect="1"/>
          </p:cNvPicPr>
          <p:nvPr/>
        </p:nvPicPr>
        <p:blipFill>
          <a:blip r:embed="rId3"/>
          <a:stretch>
            <a:fillRect/>
          </a:stretch>
        </p:blipFill>
        <p:spPr>
          <a:xfrm>
            <a:off x="176020" y="1012059"/>
            <a:ext cx="6751992" cy="5798012"/>
          </a:xfrm>
          <a:prstGeom prst="rect">
            <a:avLst/>
          </a:prstGeom>
        </p:spPr>
      </p:pic>
      <p:sp>
        <p:nvSpPr>
          <p:cNvPr id="42" name="TextBox 41"/>
          <p:cNvSpPr txBox="1"/>
          <p:nvPr/>
        </p:nvSpPr>
        <p:spPr>
          <a:xfrm>
            <a:off x="6928013" y="3128080"/>
            <a:ext cx="2158347" cy="1077218"/>
          </a:xfrm>
          <a:prstGeom prst="rect">
            <a:avLst/>
          </a:prstGeom>
          <a:noFill/>
        </p:spPr>
        <p:txBody>
          <a:bodyPr wrap="square" rtlCol="0">
            <a:spAutoFit/>
          </a:bodyPr>
          <a:lstStyle/>
          <a:p>
            <a:r>
              <a:rPr lang="en-US" sz="1600" dirty="0" smtClean="0"/>
              <a:t>Cluster is 2 or more adjacent time points or electrode sites</a:t>
            </a:r>
            <a:endParaRPr lang="en-US" sz="1600" dirty="0"/>
          </a:p>
        </p:txBody>
      </p:sp>
      <p:sp>
        <p:nvSpPr>
          <p:cNvPr id="43" name="TextBox 42"/>
          <p:cNvSpPr txBox="1"/>
          <p:nvPr/>
        </p:nvSpPr>
        <p:spPr>
          <a:xfrm>
            <a:off x="6928013" y="4337538"/>
            <a:ext cx="2158347" cy="830997"/>
          </a:xfrm>
          <a:prstGeom prst="rect">
            <a:avLst/>
          </a:prstGeom>
          <a:noFill/>
        </p:spPr>
        <p:txBody>
          <a:bodyPr wrap="square" rtlCol="0">
            <a:spAutoFit/>
          </a:bodyPr>
          <a:lstStyle/>
          <a:p>
            <a:r>
              <a:rPr lang="en-US" sz="1600" dirty="0" smtClean="0"/>
              <a:t>“Cluster mass” is the sum of the t values in a cluster</a:t>
            </a:r>
            <a:endParaRPr lang="en-US" sz="1600" dirty="0"/>
          </a:p>
        </p:txBody>
      </p:sp>
      <p:sp>
        <p:nvSpPr>
          <p:cNvPr id="44" name="TextBox 43"/>
          <p:cNvSpPr txBox="1"/>
          <p:nvPr/>
        </p:nvSpPr>
        <p:spPr>
          <a:xfrm>
            <a:off x="6928013" y="5358018"/>
            <a:ext cx="2158347" cy="1077218"/>
          </a:xfrm>
          <a:prstGeom prst="rect">
            <a:avLst/>
          </a:prstGeom>
          <a:noFill/>
        </p:spPr>
        <p:txBody>
          <a:bodyPr wrap="square" rtlCol="0">
            <a:spAutoFit/>
          </a:bodyPr>
          <a:lstStyle/>
          <a:p>
            <a:r>
              <a:rPr lang="en-US" sz="1600" dirty="0" smtClean="0"/>
              <a:t>How big must a cluster mass be to be considered significant?</a:t>
            </a:r>
            <a:endParaRPr lang="en-US" sz="1600" dirty="0"/>
          </a:p>
        </p:txBody>
      </p:sp>
      <p:pic>
        <p:nvPicPr>
          <p:cNvPr id="6" name="Picture 5"/>
          <p:cNvPicPr>
            <a:picLocks noChangeAspect="1"/>
          </p:cNvPicPr>
          <p:nvPr/>
        </p:nvPicPr>
        <p:blipFill>
          <a:blip r:embed="rId4"/>
          <a:stretch>
            <a:fillRect/>
          </a:stretch>
        </p:blipFill>
        <p:spPr>
          <a:xfrm>
            <a:off x="1356269" y="5578253"/>
            <a:ext cx="165100" cy="368300"/>
          </a:xfrm>
          <a:prstGeom prst="rect">
            <a:avLst/>
          </a:prstGeom>
        </p:spPr>
      </p:pic>
      <p:sp>
        <p:nvSpPr>
          <p:cNvPr id="7" name="TextBox 6"/>
          <p:cNvSpPr txBox="1"/>
          <p:nvPr/>
        </p:nvSpPr>
        <p:spPr>
          <a:xfrm>
            <a:off x="1458504" y="5603403"/>
            <a:ext cx="1221007" cy="338554"/>
          </a:xfrm>
          <a:prstGeom prst="rect">
            <a:avLst/>
          </a:prstGeom>
          <a:noFill/>
        </p:spPr>
        <p:txBody>
          <a:bodyPr wrap="none" rtlCol="0">
            <a:spAutoFit/>
          </a:bodyPr>
          <a:lstStyle/>
          <a:p>
            <a:r>
              <a:rPr lang="en-US" sz="1600" dirty="0" smtClean="0"/>
              <a:t>Cluster #1</a:t>
            </a:r>
            <a:endParaRPr lang="en-US" sz="1600" dirty="0"/>
          </a:p>
        </p:txBody>
      </p:sp>
      <p:sp>
        <p:nvSpPr>
          <p:cNvPr id="9" name="TextBox 8"/>
          <p:cNvSpPr txBox="1"/>
          <p:nvPr/>
        </p:nvSpPr>
        <p:spPr>
          <a:xfrm>
            <a:off x="-528083" y="4162270"/>
            <a:ext cx="184666" cy="400110"/>
          </a:xfrm>
          <a:prstGeom prst="rect">
            <a:avLst/>
          </a:prstGeom>
          <a:noFill/>
        </p:spPr>
        <p:txBody>
          <a:bodyPr wrap="none" rtlCol="0">
            <a:spAutoFit/>
          </a:bodyPr>
          <a:lstStyle/>
          <a:p>
            <a:endParaRPr lang="en-US" dirty="0"/>
          </a:p>
        </p:txBody>
      </p:sp>
      <p:sp>
        <p:nvSpPr>
          <p:cNvPr id="48" name="TextBox 47"/>
          <p:cNvSpPr txBox="1"/>
          <p:nvPr/>
        </p:nvSpPr>
        <p:spPr>
          <a:xfrm>
            <a:off x="5063125" y="5611503"/>
            <a:ext cx="1221007" cy="338554"/>
          </a:xfrm>
          <a:prstGeom prst="rect">
            <a:avLst/>
          </a:prstGeom>
          <a:noFill/>
        </p:spPr>
        <p:txBody>
          <a:bodyPr wrap="none" rtlCol="0">
            <a:spAutoFit/>
          </a:bodyPr>
          <a:lstStyle/>
          <a:p>
            <a:r>
              <a:rPr lang="en-US" sz="1600" dirty="0" smtClean="0"/>
              <a:t>Cluster #2</a:t>
            </a:r>
            <a:endParaRPr lang="en-US" sz="1600" dirty="0"/>
          </a:p>
        </p:txBody>
      </p:sp>
      <p:pic>
        <p:nvPicPr>
          <p:cNvPr id="1333248" name="Picture 1333247"/>
          <p:cNvPicPr>
            <a:picLocks noChangeAspect="1"/>
          </p:cNvPicPr>
          <p:nvPr/>
        </p:nvPicPr>
        <p:blipFill>
          <a:blip r:embed="rId5"/>
          <a:stretch>
            <a:fillRect/>
          </a:stretch>
        </p:blipFill>
        <p:spPr>
          <a:xfrm>
            <a:off x="4960890" y="5603403"/>
            <a:ext cx="165100" cy="368300"/>
          </a:xfrm>
          <a:prstGeom prst="rect">
            <a:avLst/>
          </a:prstGeom>
        </p:spPr>
      </p:pic>
    </p:spTree>
    <p:extLst>
      <p:ext uri="{BB962C8B-B14F-4D97-AF65-F5344CB8AC3E}">
        <p14:creationId xmlns:p14="http://schemas.microsoft.com/office/powerpoint/2010/main" val="1934501651"/>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p:txBody>
          <a:bodyPr/>
          <a:lstStyle/>
          <a:p>
            <a:r>
              <a:rPr lang="en-US" dirty="0" smtClean="0"/>
              <a:t>Permutation Example</a:t>
            </a:r>
            <a:endParaRPr lang="en-US" dirty="0"/>
          </a:p>
        </p:txBody>
      </p:sp>
      <p:sp>
        <p:nvSpPr>
          <p:cNvPr id="13" name="TextBox 12"/>
          <p:cNvSpPr txBox="1"/>
          <p:nvPr/>
        </p:nvSpPr>
        <p:spPr>
          <a:xfrm>
            <a:off x="609600" y="1420813"/>
            <a:ext cx="5986284" cy="400110"/>
          </a:xfrm>
          <a:prstGeom prst="rect">
            <a:avLst/>
          </a:prstGeom>
          <a:noFill/>
        </p:spPr>
        <p:txBody>
          <a:bodyPr wrap="none" rtlCol="0">
            <a:spAutoFit/>
          </a:bodyPr>
          <a:lstStyle/>
          <a:p>
            <a:r>
              <a:rPr lang="en-US" dirty="0" smtClean="0"/>
              <a:t>Step 1- F test comparing Group A and Group B</a:t>
            </a:r>
          </a:p>
        </p:txBody>
      </p:sp>
      <p:sp>
        <p:nvSpPr>
          <p:cNvPr id="4" name="Rectangle 3"/>
          <p:cNvSpPr/>
          <p:nvPr/>
        </p:nvSpPr>
        <p:spPr>
          <a:xfrm>
            <a:off x="4522296" y="2113572"/>
            <a:ext cx="4359588" cy="1938992"/>
          </a:xfrm>
          <a:prstGeom prst="rect">
            <a:avLst/>
          </a:prstGeom>
        </p:spPr>
        <p:txBody>
          <a:bodyPr wrap="square">
            <a:spAutoFit/>
          </a:bodyPr>
          <a:lstStyle/>
          <a:p>
            <a:r>
              <a:rPr lang="en-US" dirty="0"/>
              <a:t>Question: Is this </a:t>
            </a:r>
            <a:r>
              <a:rPr lang="en-US" dirty="0" smtClean="0"/>
              <a:t>F </a:t>
            </a:r>
            <a:r>
              <a:rPr lang="en-US" dirty="0"/>
              <a:t>larger than we would expect if </a:t>
            </a:r>
            <a:r>
              <a:rPr lang="en-US" dirty="0" smtClean="0"/>
              <a:t>null hypothesis </a:t>
            </a:r>
            <a:r>
              <a:rPr lang="en-US" dirty="0"/>
              <a:t>is true</a:t>
            </a:r>
            <a:r>
              <a:rPr lang="en-US" dirty="0" smtClean="0"/>
              <a:t>?</a:t>
            </a:r>
          </a:p>
          <a:p>
            <a:endParaRPr lang="en-US" dirty="0"/>
          </a:p>
          <a:p>
            <a:r>
              <a:rPr lang="en-US" dirty="0" smtClean="0"/>
              <a:t>Standard approach: Use parametric F distribution</a:t>
            </a:r>
          </a:p>
        </p:txBody>
      </p:sp>
      <p:graphicFrame>
        <p:nvGraphicFramePr>
          <p:cNvPr id="6" name="Table 5"/>
          <p:cNvGraphicFramePr>
            <a:graphicFrameLocks noGrp="1"/>
          </p:cNvGraphicFramePr>
          <p:nvPr>
            <p:extLst>
              <p:ext uri="{D42A27DB-BD31-4B8C-83A1-F6EECF244321}">
                <p14:modId xmlns:p14="http://schemas.microsoft.com/office/powerpoint/2010/main" val="1564655566"/>
              </p:ext>
            </p:extLst>
          </p:nvPr>
        </p:nvGraphicFramePr>
        <p:xfrm>
          <a:off x="623369" y="2117600"/>
          <a:ext cx="3340100" cy="4089400"/>
        </p:xfrm>
        <a:graphic>
          <a:graphicData uri="http://schemas.openxmlformats.org/drawingml/2006/table">
            <a:tbl>
              <a:tblPr/>
              <a:tblGrid>
                <a:gridCol w="914400"/>
                <a:gridCol w="571500"/>
                <a:gridCol w="368300"/>
                <a:gridCol w="914400"/>
                <a:gridCol w="571500"/>
              </a:tblGrid>
              <a:tr h="292100">
                <a:tc>
                  <a:txBody>
                    <a:bodyPr/>
                    <a:lstStyle/>
                    <a:p>
                      <a:pPr algn="r" fontAlgn="b"/>
                      <a:r>
                        <a:rPr lang="en-US" sz="1800" b="0" i="0" u="sng" strike="noStrike">
                          <a:solidFill>
                            <a:srgbClr val="000000"/>
                          </a:solidFill>
                          <a:effectLst/>
                          <a:latin typeface="Calibri"/>
                        </a:rPr>
                        <a:t>Group A</a:t>
                      </a:r>
                    </a:p>
                  </a:txBody>
                  <a:tcPr marL="12700" marR="12700" marT="12700" marB="0" anchor="b">
                    <a:lnL>
                      <a:noFill/>
                    </a:lnL>
                    <a:lnR>
                      <a:noFill/>
                    </a:lnR>
                    <a:lnT>
                      <a:noFill/>
                    </a:lnT>
                    <a:lnB>
                      <a:noFill/>
                    </a:lnB>
                  </a:tcPr>
                </a:tc>
                <a:tc>
                  <a:txBody>
                    <a:bodyPr/>
                    <a:lstStyle/>
                    <a:p>
                      <a:pPr algn="l" fontAlgn="b"/>
                      <a:endParaRPr lang="en-US" sz="1800" b="0" i="0" u="none" strike="noStrike" dirty="0">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sng" strike="noStrike">
                          <a:solidFill>
                            <a:srgbClr val="000000"/>
                          </a:solidFill>
                          <a:effectLst/>
                          <a:latin typeface="Calibri"/>
                        </a:rPr>
                        <a:t>Group B</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A1</a:t>
                      </a:r>
                    </a:p>
                  </a:txBody>
                  <a:tcPr marL="12700" marR="12700" marT="12700" marB="0" anchor="b">
                    <a:lnL>
                      <a:noFill/>
                    </a:lnL>
                    <a:lnR>
                      <a:noFill/>
                    </a:lnR>
                    <a:lnT>
                      <a:noFill/>
                    </a:lnT>
                    <a:lnB>
                      <a:noFill/>
                    </a:lnB>
                  </a:tcPr>
                </a:tc>
                <a:tc>
                  <a:txBody>
                    <a:bodyPr/>
                    <a:lstStyle/>
                    <a:p>
                      <a:pPr algn="r" fontAlgn="b"/>
                      <a:r>
                        <a:rPr lang="en-US" sz="1800" b="0" i="0" u="none" strike="noStrike" dirty="0">
                          <a:solidFill>
                            <a:srgbClr val="000000"/>
                          </a:solidFill>
                          <a:effectLst/>
                          <a:latin typeface="Calibri"/>
                        </a:rPr>
                        <a:t>207</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B1</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84</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305</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76</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56</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13</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A5</a:t>
                      </a:r>
                    </a:p>
                  </a:txBody>
                  <a:tcPr marL="12700" marR="12700" marT="12700" marB="0" anchor="b">
                    <a:lnL>
                      <a:noFill/>
                    </a:lnL>
                    <a:lnR>
                      <a:noFill/>
                    </a:lnR>
                    <a:lnT>
                      <a:noFill/>
                    </a:lnT>
                    <a:lnB>
                      <a:noFill/>
                    </a:lnB>
                  </a:tcPr>
                </a:tc>
                <a:tc>
                  <a:txBody>
                    <a:bodyPr/>
                    <a:lstStyle/>
                    <a:p>
                      <a:pPr algn="r" fontAlgn="b"/>
                      <a:r>
                        <a:rPr lang="en-US" sz="1800" b="0" i="0" u="none" strike="noStrike" dirty="0">
                          <a:solidFill>
                            <a:srgbClr val="000000"/>
                          </a:solidFill>
                          <a:effectLst/>
                          <a:latin typeface="Calibri"/>
                        </a:rPr>
                        <a:t>311</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B5</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221</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280</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103</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122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65</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190</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99</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0</a:t>
                      </a:r>
                    </a:p>
                  </a:txBody>
                  <a:tcPr marL="12700" marR="12700" marT="12700" marB="0" anchor="b">
                    <a:lnL>
                      <a:noFill/>
                    </a:lnL>
                    <a:lnR>
                      <a:noFill/>
                    </a:lnR>
                    <a:lnT>
                      <a:noFill/>
                    </a:lnT>
                    <a:lnB>
                      <a:noFill/>
                    </a:lnB>
                  </a:tcPr>
                </a:tc>
              </a:tr>
              <a:tr h="292100">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Mean</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198</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95</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SD</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104</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73</a:t>
                      </a:r>
                    </a:p>
                  </a:txBody>
                  <a:tcPr marL="12700" marR="12700" marT="12700" marB="0" anchor="b">
                    <a:lnL>
                      <a:noFill/>
                    </a:lnL>
                    <a:lnR>
                      <a:noFill/>
                    </a:lnR>
                    <a:lnT>
                      <a:noFill/>
                    </a:lnT>
                    <a:lnB>
                      <a:noFill/>
                    </a:lnB>
                  </a:tcPr>
                </a:tc>
              </a:tr>
              <a:tr h="292100">
                <a:tc>
                  <a:txBody>
                    <a:bodyPr/>
                    <a:lstStyle/>
                    <a:p>
                      <a:pPr algn="r" fontAlgn="b"/>
                      <a:r>
                        <a:rPr lang="en-US" sz="1800" b="1" i="0" u="none" strike="noStrike">
                          <a:solidFill>
                            <a:srgbClr val="000000"/>
                          </a:solidFill>
                          <a:effectLst/>
                          <a:latin typeface="Calibri"/>
                        </a:rPr>
                        <a:t>F</a:t>
                      </a:r>
                    </a:p>
                  </a:txBody>
                  <a:tcPr marL="12700" marR="12700" marT="12700" marB="0" anchor="b">
                    <a:lnL>
                      <a:noFill/>
                    </a:lnL>
                    <a:lnR>
                      <a:noFill/>
                    </a:lnR>
                    <a:lnT>
                      <a:noFill/>
                    </a:lnT>
                    <a:lnB>
                      <a:noFill/>
                    </a:lnB>
                  </a:tcPr>
                </a:tc>
                <a:tc>
                  <a:txBody>
                    <a:bodyPr/>
                    <a:lstStyle/>
                    <a:p>
                      <a:pPr algn="r" fontAlgn="b"/>
                      <a:r>
                        <a:rPr lang="en-US" sz="1800" b="1" i="0" u="none" strike="noStrike">
                          <a:solidFill>
                            <a:srgbClr val="000000"/>
                          </a:solidFill>
                          <a:effectLst/>
                          <a:latin typeface="Calibri"/>
                        </a:rPr>
                        <a:t>5.96</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dirty="0">
                        <a:solidFill>
                          <a:srgbClr val="000000"/>
                        </a:solidFill>
                        <a:effectLst/>
                        <a:latin typeface="Calibri"/>
                      </a:endParaRPr>
                    </a:p>
                  </a:txBody>
                  <a:tcPr marL="12700" marR="12700" marT="12700" marB="0" anchor="b">
                    <a:lnL>
                      <a:noFill/>
                    </a:lnL>
                    <a:lnR>
                      <a:noFill/>
                    </a:lnR>
                    <a:lnT>
                      <a:noFill/>
                    </a:lnT>
                    <a:lnB>
                      <a:noFill/>
                    </a:lnB>
                  </a:tcPr>
                </a:tc>
              </a:tr>
            </a:tbl>
          </a:graphicData>
        </a:graphic>
      </p:graphicFrame>
      <p:pic>
        <p:nvPicPr>
          <p:cNvPr id="19" name="Picture 18"/>
          <p:cNvPicPr>
            <a:picLocks noChangeAspect="1"/>
          </p:cNvPicPr>
          <p:nvPr/>
        </p:nvPicPr>
        <p:blipFill>
          <a:blip r:embed="rId3"/>
          <a:stretch>
            <a:fillRect/>
          </a:stretch>
        </p:blipFill>
        <p:spPr>
          <a:xfrm>
            <a:off x="4055884" y="4025900"/>
            <a:ext cx="5080000" cy="2832100"/>
          </a:xfrm>
          <a:prstGeom prst="rect">
            <a:avLst/>
          </a:prstGeom>
        </p:spPr>
      </p:pic>
      <p:sp>
        <p:nvSpPr>
          <p:cNvPr id="22" name="Rectangle 21"/>
          <p:cNvSpPr/>
          <p:nvPr/>
        </p:nvSpPr>
        <p:spPr>
          <a:xfrm>
            <a:off x="5062116" y="4328548"/>
            <a:ext cx="3819768" cy="707886"/>
          </a:xfrm>
          <a:prstGeom prst="rect">
            <a:avLst/>
          </a:prstGeom>
        </p:spPr>
        <p:txBody>
          <a:bodyPr wrap="square">
            <a:spAutoFit/>
          </a:bodyPr>
          <a:lstStyle/>
          <a:p>
            <a:r>
              <a:rPr lang="en-US" dirty="0" smtClean="0"/>
              <a:t>But this requires many assumptions (normality, etc.)</a:t>
            </a:r>
            <a:endParaRPr lang="en-US" dirty="0"/>
          </a:p>
        </p:txBody>
      </p:sp>
    </p:spTree>
    <p:extLst>
      <p:ext uri="{BB962C8B-B14F-4D97-AF65-F5344CB8AC3E}">
        <p14:creationId xmlns:p14="http://schemas.microsoft.com/office/powerpoint/2010/main" val="29151677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p:txBody>
          <a:bodyPr/>
          <a:lstStyle/>
          <a:p>
            <a:r>
              <a:rPr lang="en-US" dirty="0" smtClean="0"/>
              <a:t>Permutation Example</a:t>
            </a:r>
            <a:endParaRPr lang="en-US" dirty="0"/>
          </a:p>
        </p:txBody>
      </p:sp>
      <p:sp>
        <p:nvSpPr>
          <p:cNvPr id="13" name="TextBox 12"/>
          <p:cNvSpPr txBox="1"/>
          <p:nvPr/>
        </p:nvSpPr>
        <p:spPr>
          <a:xfrm>
            <a:off x="609600" y="1420813"/>
            <a:ext cx="7098994" cy="400110"/>
          </a:xfrm>
          <a:prstGeom prst="rect">
            <a:avLst/>
          </a:prstGeom>
          <a:noFill/>
        </p:spPr>
        <p:txBody>
          <a:bodyPr wrap="none" rtlCol="0">
            <a:spAutoFit/>
          </a:bodyPr>
          <a:lstStyle/>
          <a:p>
            <a:r>
              <a:rPr lang="en-US" dirty="0" smtClean="0"/>
              <a:t>Step 2- F test comparing permuted groups (Iteration 1)</a:t>
            </a:r>
          </a:p>
        </p:txBody>
      </p:sp>
      <p:sp>
        <p:nvSpPr>
          <p:cNvPr id="10" name="TextBox 9"/>
          <p:cNvSpPr txBox="1"/>
          <p:nvPr/>
        </p:nvSpPr>
        <p:spPr>
          <a:xfrm>
            <a:off x="4498557" y="2026183"/>
            <a:ext cx="4486688" cy="4708981"/>
          </a:xfrm>
          <a:prstGeom prst="rect">
            <a:avLst/>
          </a:prstGeom>
          <a:noFill/>
        </p:spPr>
        <p:txBody>
          <a:bodyPr wrap="square" rtlCol="0">
            <a:spAutoFit/>
          </a:bodyPr>
          <a:lstStyle/>
          <a:p>
            <a:r>
              <a:rPr lang="en-US" dirty="0"/>
              <a:t>Alternative: Use our data to figure out the actual null distribution for this experiment</a:t>
            </a:r>
          </a:p>
          <a:p>
            <a:endParaRPr lang="en-US" dirty="0" smtClean="0"/>
          </a:p>
          <a:p>
            <a:r>
              <a:rPr lang="en-US" dirty="0" smtClean="0"/>
              <a:t>If the null hypothesis is true, group membership doesn’t matter</a:t>
            </a:r>
          </a:p>
          <a:p>
            <a:endParaRPr lang="en-US" dirty="0"/>
          </a:p>
          <a:p>
            <a:r>
              <a:rPr lang="en-US" dirty="0" smtClean="0"/>
              <a:t>If we randomize (permute) group membership, this gives us the null distribution</a:t>
            </a:r>
          </a:p>
          <a:p>
            <a:endParaRPr lang="en-US" dirty="0"/>
          </a:p>
          <a:p>
            <a:r>
              <a:rPr lang="en-US" dirty="0" smtClean="0"/>
              <a:t>If we calculate the F value for Groups A’ and B’, this F should be one possible value we would get if the null hypothesis is true</a:t>
            </a:r>
          </a:p>
        </p:txBody>
      </p:sp>
      <p:graphicFrame>
        <p:nvGraphicFramePr>
          <p:cNvPr id="12" name="Table 11"/>
          <p:cNvGraphicFramePr>
            <a:graphicFrameLocks noGrp="1"/>
          </p:cNvGraphicFramePr>
          <p:nvPr>
            <p:extLst>
              <p:ext uri="{D42A27DB-BD31-4B8C-83A1-F6EECF244321}">
                <p14:modId xmlns:p14="http://schemas.microsoft.com/office/powerpoint/2010/main" val="1647480796"/>
              </p:ext>
            </p:extLst>
          </p:nvPr>
        </p:nvGraphicFramePr>
        <p:xfrm>
          <a:off x="623369" y="2117600"/>
          <a:ext cx="3340100" cy="4089400"/>
        </p:xfrm>
        <a:graphic>
          <a:graphicData uri="http://schemas.openxmlformats.org/drawingml/2006/table">
            <a:tbl>
              <a:tblPr/>
              <a:tblGrid>
                <a:gridCol w="914400"/>
                <a:gridCol w="571500"/>
                <a:gridCol w="368300"/>
                <a:gridCol w="914400"/>
                <a:gridCol w="571500"/>
              </a:tblGrid>
              <a:tr h="292100">
                <a:tc>
                  <a:txBody>
                    <a:bodyPr/>
                    <a:lstStyle/>
                    <a:p>
                      <a:pPr algn="r" fontAlgn="b"/>
                      <a:r>
                        <a:rPr lang="en-US" sz="1800" b="0" i="0" u="sng" strike="noStrike">
                          <a:solidFill>
                            <a:srgbClr val="000000"/>
                          </a:solidFill>
                          <a:effectLst/>
                          <a:latin typeface="Calibri"/>
                        </a:rPr>
                        <a:t>Group A'</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sng" strike="noStrike">
                          <a:solidFill>
                            <a:srgbClr val="000000"/>
                          </a:solidFill>
                          <a:effectLst/>
                          <a:latin typeface="Calibri"/>
                        </a:rPr>
                        <a:t>Group B'</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280</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13</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76</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B5</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221</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A1</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207</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190</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65</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99</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122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103</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56</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305</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0</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A5</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311</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B1</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84</a:t>
                      </a:r>
                    </a:p>
                  </a:txBody>
                  <a:tcPr marL="12700" marR="12700" marT="12700" marB="0" anchor="b">
                    <a:lnL>
                      <a:noFill/>
                    </a:lnL>
                    <a:lnR>
                      <a:noFill/>
                    </a:lnR>
                    <a:lnT>
                      <a:noFill/>
                    </a:lnT>
                    <a:lnB>
                      <a:noFill/>
                    </a:lnB>
                  </a:tcPr>
                </a:tc>
              </a:tr>
              <a:tr h="292100">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Mean</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167</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126</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SD</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108</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97</a:t>
                      </a:r>
                    </a:p>
                  </a:txBody>
                  <a:tcPr marL="12700" marR="12700" marT="12700" marB="0" anchor="b">
                    <a:lnL>
                      <a:noFill/>
                    </a:lnL>
                    <a:lnR>
                      <a:noFill/>
                    </a:lnR>
                    <a:lnT>
                      <a:noFill/>
                    </a:lnT>
                    <a:lnB>
                      <a:noFill/>
                    </a:lnB>
                  </a:tcPr>
                </a:tc>
              </a:tr>
              <a:tr h="292100">
                <a:tc>
                  <a:txBody>
                    <a:bodyPr/>
                    <a:lstStyle/>
                    <a:p>
                      <a:pPr algn="r" fontAlgn="b"/>
                      <a:r>
                        <a:rPr lang="en-US" sz="1800" b="1" i="0" u="none" strike="noStrike">
                          <a:solidFill>
                            <a:srgbClr val="000000"/>
                          </a:solidFill>
                          <a:effectLst/>
                          <a:latin typeface="Calibri"/>
                        </a:rPr>
                        <a:t>F</a:t>
                      </a:r>
                    </a:p>
                  </a:txBody>
                  <a:tcPr marL="12700" marR="12700" marT="12700" marB="0" anchor="b">
                    <a:lnL>
                      <a:noFill/>
                    </a:lnL>
                    <a:lnR>
                      <a:noFill/>
                    </a:lnR>
                    <a:lnT>
                      <a:noFill/>
                    </a:lnT>
                    <a:lnB>
                      <a:noFill/>
                    </a:lnB>
                  </a:tcPr>
                </a:tc>
                <a:tc>
                  <a:txBody>
                    <a:bodyPr/>
                    <a:lstStyle/>
                    <a:p>
                      <a:pPr algn="r" fontAlgn="b"/>
                      <a:r>
                        <a:rPr lang="en-US" sz="1800" b="1" i="0" u="none" strike="noStrike">
                          <a:solidFill>
                            <a:srgbClr val="000000"/>
                          </a:solidFill>
                          <a:effectLst/>
                          <a:latin typeface="Calibri"/>
                        </a:rPr>
                        <a:t>0.73</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dirty="0">
                        <a:solidFill>
                          <a:srgbClr val="000000"/>
                        </a:solidFill>
                        <a:effectLst/>
                        <a:latin typeface="Calibri"/>
                      </a:endParaRPr>
                    </a:p>
                  </a:txBody>
                  <a:tcPr marL="12700" marR="12700" marT="12700" marB="0" anchor="b">
                    <a:lnL>
                      <a:noFill/>
                    </a:lnL>
                    <a:lnR>
                      <a:noFill/>
                    </a:lnR>
                    <a:lnT>
                      <a:noFill/>
                    </a:lnT>
                    <a:lnB>
                      <a:noFill/>
                    </a:lnB>
                  </a:tcPr>
                </a:tc>
              </a:tr>
            </a:tbl>
          </a:graphicData>
        </a:graphic>
      </p:graphicFrame>
    </p:spTree>
    <p:extLst>
      <p:ext uri="{BB962C8B-B14F-4D97-AF65-F5344CB8AC3E}">
        <p14:creationId xmlns:p14="http://schemas.microsoft.com/office/powerpoint/2010/main" val="2024762068"/>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p:txBody>
          <a:bodyPr/>
          <a:lstStyle/>
          <a:p>
            <a:r>
              <a:rPr lang="en-US" dirty="0" smtClean="0"/>
              <a:t>Permutation Example</a:t>
            </a:r>
            <a:endParaRPr lang="en-US" dirty="0"/>
          </a:p>
        </p:txBody>
      </p:sp>
      <p:sp>
        <p:nvSpPr>
          <p:cNvPr id="13" name="TextBox 12"/>
          <p:cNvSpPr txBox="1"/>
          <p:nvPr/>
        </p:nvSpPr>
        <p:spPr>
          <a:xfrm>
            <a:off x="609600" y="1420813"/>
            <a:ext cx="8130927" cy="400110"/>
          </a:xfrm>
          <a:prstGeom prst="rect">
            <a:avLst/>
          </a:prstGeom>
          <a:noFill/>
        </p:spPr>
        <p:txBody>
          <a:bodyPr wrap="none" rtlCol="0">
            <a:spAutoFit/>
          </a:bodyPr>
          <a:lstStyle/>
          <a:p>
            <a:r>
              <a:rPr lang="en-US" dirty="0" smtClean="0"/>
              <a:t>Step 3- Compute F values from 999 more random permutations</a:t>
            </a:r>
          </a:p>
        </p:txBody>
      </p:sp>
      <p:sp>
        <p:nvSpPr>
          <p:cNvPr id="10" name="TextBox 9"/>
          <p:cNvSpPr txBox="1"/>
          <p:nvPr/>
        </p:nvSpPr>
        <p:spPr>
          <a:xfrm>
            <a:off x="4498557" y="2026183"/>
            <a:ext cx="4486688" cy="2554545"/>
          </a:xfrm>
          <a:prstGeom prst="rect">
            <a:avLst/>
          </a:prstGeom>
          <a:noFill/>
        </p:spPr>
        <p:txBody>
          <a:bodyPr wrap="square" rtlCol="0">
            <a:spAutoFit/>
          </a:bodyPr>
          <a:lstStyle/>
          <a:p>
            <a:r>
              <a:rPr lang="en-US" dirty="0" smtClean="0"/>
              <a:t>With random permutations, the F value will usually be fairly small but will sometimes be large</a:t>
            </a:r>
          </a:p>
          <a:p>
            <a:endParaRPr lang="en-US" dirty="0" smtClean="0"/>
          </a:p>
          <a:p>
            <a:r>
              <a:rPr lang="en-US" dirty="0" smtClean="0"/>
              <a:t>The distribution of F values from these random permutations is what we would expect to see if the null hypothesis is true</a:t>
            </a:r>
          </a:p>
        </p:txBody>
      </p:sp>
      <p:graphicFrame>
        <p:nvGraphicFramePr>
          <p:cNvPr id="12" name="Table 11"/>
          <p:cNvGraphicFramePr>
            <a:graphicFrameLocks noGrp="1"/>
          </p:cNvGraphicFramePr>
          <p:nvPr>
            <p:extLst>
              <p:ext uri="{D42A27DB-BD31-4B8C-83A1-F6EECF244321}">
                <p14:modId xmlns:p14="http://schemas.microsoft.com/office/powerpoint/2010/main" val="1453739283"/>
              </p:ext>
            </p:extLst>
          </p:nvPr>
        </p:nvGraphicFramePr>
        <p:xfrm>
          <a:off x="623369" y="2117600"/>
          <a:ext cx="3340100" cy="4089400"/>
        </p:xfrm>
        <a:graphic>
          <a:graphicData uri="http://schemas.openxmlformats.org/drawingml/2006/table">
            <a:tbl>
              <a:tblPr/>
              <a:tblGrid>
                <a:gridCol w="914400"/>
                <a:gridCol w="571500"/>
                <a:gridCol w="368300"/>
                <a:gridCol w="914400"/>
                <a:gridCol w="571500"/>
              </a:tblGrid>
              <a:tr h="292100">
                <a:tc>
                  <a:txBody>
                    <a:bodyPr/>
                    <a:lstStyle/>
                    <a:p>
                      <a:pPr algn="r" fontAlgn="b"/>
                      <a:r>
                        <a:rPr lang="en-US" sz="1800" b="0" i="0" u="sng" strike="noStrike">
                          <a:solidFill>
                            <a:srgbClr val="000000"/>
                          </a:solidFill>
                          <a:effectLst/>
                          <a:latin typeface="Calibri"/>
                        </a:rPr>
                        <a:t>Group A'</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sng" strike="noStrike">
                          <a:solidFill>
                            <a:srgbClr val="000000"/>
                          </a:solidFill>
                          <a:effectLst/>
                          <a:latin typeface="Calibri"/>
                        </a:rPr>
                        <a:t>Group B'</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B5</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118</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56</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76</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B4</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13</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305</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122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302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B7</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65</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B8</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190</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B1</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84</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99</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A1</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207</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280</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B2</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B6</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221</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B9</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0</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A3</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102</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A5</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311</a:t>
                      </a:r>
                    </a:p>
                  </a:txBody>
                  <a:tcPr marL="12700" marR="12700" marT="12700" marB="0" anchor="b">
                    <a:lnL>
                      <a:noFill/>
                    </a:lnL>
                    <a:lnR>
                      <a:noFill/>
                    </a:lnR>
                    <a:lnT>
                      <a:noFill/>
                    </a:lnT>
                    <a:lnB>
                      <a:noFill/>
                    </a:lnB>
                  </a:tcPr>
                </a:tc>
              </a:tr>
              <a:tr h="292100">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Mean</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188</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107</a:t>
                      </a:r>
                    </a:p>
                  </a:txBody>
                  <a:tcPr marL="12700" marR="12700" marT="12700" marB="0" anchor="b">
                    <a:lnL>
                      <a:noFill/>
                    </a:lnL>
                    <a:lnR>
                      <a:noFill/>
                    </a:lnR>
                    <a:lnT>
                      <a:noFill/>
                    </a:lnT>
                    <a:lnB>
                      <a:noFill/>
                    </a:lnB>
                  </a:tcPr>
                </a:tc>
              </a:tr>
              <a:tr h="292100">
                <a:tc>
                  <a:txBody>
                    <a:bodyPr/>
                    <a:lstStyle/>
                    <a:p>
                      <a:pPr algn="r" fontAlgn="b"/>
                      <a:r>
                        <a:rPr lang="en-US" sz="1800" b="0" i="0" u="none" strike="noStrike">
                          <a:solidFill>
                            <a:srgbClr val="000000"/>
                          </a:solidFill>
                          <a:effectLst/>
                          <a:latin typeface="Calibri"/>
                        </a:rPr>
                        <a:t>SD</a:t>
                      </a: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93</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r>
                        <a:rPr lang="en-US" sz="1800" b="0" i="0" u="none" strike="noStrike">
                          <a:solidFill>
                            <a:srgbClr val="000000"/>
                          </a:solidFill>
                          <a:effectLst/>
                          <a:latin typeface="Calibri"/>
                        </a:rPr>
                        <a:t>98</a:t>
                      </a:r>
                    </a:p>
                  </a:txBody>
                  <a:tcPr marL="12700" marR="12700" marT="12700" marB="0" anchor="b">
                    <a:lnL>
                      <a:noFill/>
                    </a:lnL>
                    <a:lnR>
                      <a:noFill/>
                    </a:lnR>
                    <a:lnT>
                      <a:noFill/>
                    </a:lnT>
                    <a:lnB>
                      <a:noFill/>
                    </a:lnB>
                  </a:tcPr>
                </a:tc>
              </a:tr>
              <a:tr h="292100">
                <a:tc>
                  <a:txBody>
                    <a:bodyPr/>
                    <a:lstStyle/>
                    <a:p>
                      <a:pPr algn="r" fontAlgn="b"/>
                      <a:r>
                        <a:rPr lang="en-US" sz="1800" b="1" i="0" u="none" strike="noStrike">
                          <a:solidFill>
                            <a:srgbClr val="000000"/>
                          </a:solidFill>
                          <a:effectLst/>
                          <a:latin typeface="Calibri"/>
                        </a:rPr>
                        <a:t>F</a:t>
                      </a:r>
                    </a:p>
                  </a:txBody>
                  <a:tcPr marL="12700" marR="12700" marT="12700" marB="0" anchor="b">
                    <a:lnL>
                      <a:noFill/>
                    </a:lnL>
                    <a:lnR>
                      <a:noFill/>
                    </a:lnR>
                    <a:lnT>
                      <a:noFill/>
                    </a:lnT>
                    <a:lnB>
                      <a:noFill/>
                    </a:lnB>
                  </a:tcPr>
                </a:tc>
                <a:tc>
                  <a:txBody>
                    <a:bodyPr/>
                    <a:lstStyle/>
                    <a:p>
                      <a:pPr algn="r" fontAlgn="b"/>
                      <a:r>
                        <a:rPr lang="en-US" sz="1800" b="1" i="0" u="none" strike="noStrike">
                          <a:solidFill>
                            <a:srgbClr val="000000"/>
                          </a:solidFill>
                          <a:effectLst/>
                          <a:latin typeface="Calibri"/>
                        </a:rPr>
                        <a:t>3.27</a:t>
                      </a:r>
                    </a:p>
                  </a:txBody>
                  <a:tcPr marL="12700" marR="12700" marT="12700" marB="0" anchor="b">
                    <a:lnL>
                      <a:noFill/>
                    </a:lnL>
                    <a:lnR>
                      <a:noFill/>
                    </a:lnR>
                    <a:lnT>
                      <a:noFill/>
                    </a:lnT>
                    <a:lnB>
                      <a:noFill/>
                    </a:lnB>
                  </a:tcPr>
                </a:tc>
                <a:tc>
                  <a:txBody>
                    <a:bodyPr/>
                    <a:lstStyle/>
                    <a:p>
                      <a:pPr algn="l"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r" fontAlgn="b"/>
                      <a:endParaRPr lang="en-US" sz="1800" b="0" i="0" u="none" strike="noStrike">
                        <a:solidFill>
                          <a:srgbClr val="000000"/>
                        </a:solidFill>
                        <a:effectLst/>
                        <a:latin typeface="Calibri"/>
                      </a:endParaRPr>
                    </a:p>
                  </a:txBody>
                  <a:tcPr marL="12700" marR="12700" marT="12700" marB="0" anchor="b">
                    <a:lnL>
                      <a:noFill/>
                    </a:lnL>
                    <a:lnR>
                      <a:noFill/>
                    </a:lnR>
                    <a:lnT>
                      <a:noFill/>
                    </a:lnT>
                    <a:lnB>
                      <a:noFill/>
                    </a:lnB>
                  </a:tcPr>
                </a:tc>
                <a:tc>
                  <a:txBody>
                    <a:bodyPr/>
                    <a:lstStyle/>
                    <a:p>
                      <a:pPr algn="l" fontAlgn="b"/>
                      <a:endParaRPr lang="en-US" sz="1800" b="0" i="0" u="none" strike="noStrike" dirty="0">
                        <a:solidFill>
                          <a:srgbClr val="000000"/>
                        </a:solidFill>
                        <a:effectLst/>
                        <a:latin typeface="Calibri"/>
                      </a:endParaRPr>
                    </a:p>
                  </a:txBody>
                  <a:tcPr marL="12700" marR="12700" marT="12700" marB="0" anchor="b">
                    <a:lnL>
                      <a:noFill/>
                    </a:lnL>
                    <a:lnR>
                      <a:noFill/>
                    </a:lnR>
                    <a:lnT>
                      <a:noFill/>
                    </a:lnT>
                    <a:lnB>
                      <a:noFill/>
                    </a:lnB>
                  </a:tcPr>
                </a:tc>
              </a:tr>
            </a:tbl>
          </a:graphicData>
        </a:graphic>
      </p:graphicFrame>
    </p:spTree>
    <p:extLst>
      <p:ext uri="{BB962C8B-B14F-4D97-AF65-F5344CB8AC3E}">
        <p14:creationId xmlns:p14="http://schemas.microsoft.com/office/powerpoint/2010/main" val="166817772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1543041" y="2362167"/>
            <a:ext cx="3537124" cy="2718273"/>
          </a:xfrm>
          <a:prstGeom prst="rect">
            <a:avLst/>
          </a:prstGeom>
          <a:solidFill>
            <a:srgbClr val="CCFFCC"/>
          </a:solidFill>
          <a:ln w="12700" cap="sq" cmpd="sng" algn="ctr">
            <a:no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sp>
        <p:nvSpPr>
          <p:cNvPr id="15" name="Rectangle 14"/>
          <p:cNvSpPr/>
          <p:nvPr/>
        </p:nvSpPr>
        <p:spPr bwMode="auto">
          <a:xfrm>
            <a:off x="5080165" y="2362167"/>
            <a:ext cx="3101938" cy="2718273"/>
          </a:xfrm>
          <a:prstGeom prst="rect">
            <a:avLst/>
          </a:prstGeom>
          <a:solidFill>
            <a:srgbClr val="FFFF00"/>
          </a:solidFill>
          <a:ln w="12700" cap="sq" cmpd="sng" algn="ctr">
            <a:noFill/>
            <a:prstDash val="solid"/>
            <a:round/>
            <a:headEnd type="none" w="sm" len="sm"/>
            <a:tailEnd type="none" w="sm" len="sm"/>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chemeClr val="tx1"/>
              </a:solidFill>
              <a:effectLst/>
              <a:latin typeface="Geneva" pitchFamily="-112" charset="0"/>
            </a:endParaRPr>
          </a:p>
        </p:txBody>
      </p:sp>
      <p:pic>
        <p:nvPicPr>
          <p:cNvPr id="4" name="Picture 3"/>
          <p:cNvPicPr>
            <a:picLocks noChangeAspect="1"/>
          </p:cNvPicPr>
          <p:nvPr/>
        </p:nvPicPr>
        <p:blipFill>
          <a:blip r:embed="rId3"/>
          <a:stretch>
            <a:fillRect/>
          </a:stretch>
        </p:blipFill>
        <p:spPr>
          <a:xfrm>
            <a:off x="662041" y="2231303"/>
            <a:ext cx="7679864" cy="3478255"/>
          </a:xfrm>
          <a:prstGeom prst="rect">
            <a:avLst/>
          </a:prstGeom>
        </p:spPr>
      </p:pic>
      <p:sp>
        <p:nvSpPr>
          <p:cNvPr id="1345538"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45539" name="Rectangle 3"/>
          <p:cNvSpPr>
            <a:spLocks noGrp="1" noChangeArrowheads="1"/>
          </p:cNvSpPr>
          <p:nvPr>
            <p:ph type="title"/>
          </p:nvPr>
        </p:nvSpPr>
        <p:spPr/>
        <p:txBody>
          <a:bodyPr/>
          <a:lstStyle/>
          <a:p>
            <a:r>
              <a:rPr lang="en-US" dirty="0" smtClean="0"/>
              <a:t>Permutation Example</a:t>
            </a:r>
            <a:endParaRPr lang="en-US" dirty="0"/>
          </a:p>
        </p:txBody>
      </p:sp>
      <p:sp>
        <p:nvSpPr>
          <p:cNvPr id="13" name="TextBox 12"/>
          <p:cNvSpPr txBox="1"/>
          <p:nvPr/>
        </p:nvSpPr>
        <p:spPr>
          <a:xfrm>
            <a:off x="609600" y="1420813"/>
            <a:ext cx="7732305" cy="400110"/>
          </a:xfrm>
          <a:prstGeom prst="rect">
            <a:avLst/>
          </a:prstGeom>
          <a:noFill/>
        </p:spPr>
        <p:txBody>
          <a:bodyPr wrap="none" rtlCol="0">
            <a:spAutoFit/>
          </a:bodyPr>
          <a:lstStyle/>
          <a:p>
            <a:r>
              <a:rPr lang="en-US" dirty="0" smtClean="0"/>
              <a:t>Step 4- Compare “real” F value with permutation distribution</a:t>
            </a:r>
          </a:p>
        </p:txBody>
      </p:sp>
      <p:sp>
        <p:nvSpPr>
          <p:cNvPr id="10" name="TextBox 9"/>
          <p:cNvSpPr txBox="1"/>
          <p:nvPr/>
        </p:nvSpPr>
        <p:spPr>
          <a:xfrm>
            <a:off x="457200" y="6134625"/>
            <a:ext cx="8528045" cy="707886"/>
          </a:xfrm>
          <a:prstGeom prst="rect">
            <a:avLst/>
          </a:prstGeom>
          <a:noFill/>
        </p:spPr>
        <p:txBody>
          <a:bodyPr wrap="square" rtlCol="0">
            <a:spAutoFit/>
          </a:bodyPr>
          <a:lstStyle/>
          <a:p>
            <a:r>
              <a:rPr lang="en-US" dirty="0" smtClean="0"/>
              <a:t>The observed F is considered significant if it falls in the top 5% of the permutation distribution</a:t>
            </a:r>
          </a:p>
        </p:txBody>
      </p:sp>
      <p:sp>
        <p:nvSpPr>
          <p:cNvPr id="16" name="TextBox 15"/>
          <p:cNvSpPr txBox="1"/>
          <p:nvPr/>
        </p:nvSpPr>
        <p:spPr>
          <a:xfrm>
            <a:off x="2065296" y="2526089"/>
            <a:ext cx="2623170" cy="646331"/>
          </a:xfrm>
          <a:prstGeom prst="rect">
            <a:avLst/>
          </a:prstGeom>
          <a:noFill/>
        </p:spPr>
        <p:txBody>
          <a:bodyPr wrap="square" rtlCol="0">
            <a:spAutoFit/>
          </a:bodyPr>
          <a:lstStyle/>
          <a:p>
            <a:pPr algn="ctr"/>
            <a:r>
              <a:rPr lang="en-US" sz="1800" dirty="0" smtClean="0"/>
              <a:t>Bottom 950 F Values</a:t>
            </a:r>
          </a:p>
          <a:p>
            <a:pPr algn="ctr"/>
            <a:r>
              <a:rPr lang="en-US" sz="1800" dirty="0" smtClean="0"/>
              <a:t>(Bottom 95</a:t>
            </a:r>
            <a:r>
              <a:rPr lang="en-US" sz="1800" dirty="0"/>
              <a:t>%)</a:t>
            </a:r>
            <a:endParaRPr lang="en-US" sz="1800" dirty="0" smtClean="0"/>
          </a:p>
        </p:txBody>
      </p:sp>
      <p:sp>
        <p:nvSpPr>
          <p:cNvPr id="17" name="TextBox 16"/>
          <p:cNvSpPr txBox="1"/>
          <p:nvPr/>
        </p:nvSpPr>
        <p:spPr>
          <a:xfrm>
            <a:off x="5487979" y="2526089"/>
            <a:ext cx="2345916" cy="646331"/>
          </a:xfrm>
          <a:prstGeom prst="rect">
            <a:avLst/>
          </a:prstGeom>
          <a:noFill/>
        </p:spPr>
        <p:txBody>
          <a:bodyPr wrap="square" rtlCol="0">
            <a:spAutoFit/>
          </a:bodyPr>
          <a:lstStyle/>
          <a:p>
            <a:pPr algn="ctr"/>
            <a:r>
              <a:rPr lang="en-US" sz="1800" dirty="0" smtClean="0"/>
              <a:t>Top 50 F Values (Top 5%)</a:t>
            </a:r>
          </a:p>
        </p:txBody>
      </p:sp>
      <p:cxnSp>
        <p:nvCxnSpPr>
          <p:cNvPr id="9" name="Straight Arrow Connector 8"/>
          <p:cNvCxnSpPr/>
          <p:nvPr/>
        </p:nvCxnSpPr>
        <p:spPr bwMode="auto">
          <a:xfrm>
            <a:off x="6848727" y="4249527"/>
            <a:ext cx="0" cy="830913"/>
          </a:xfrm>
          <a:prstGeom prst="straightConnector1">
            <a:avLst/>
          </a:prstGeom>
          <a:solidFill>
            <a:schemeClr val="accent1"/>
          </a:solidFill>
          <a:ln w="12700" cap="sq" cmpd="sng" algn="ctr">
            <a:solidFill>
              <a:schemeClr val="tx1"/>
            </a:solidFill>
            <a:prstDash val="solid"/>
            <a:round/>
            <a:headEnd type="none" w="sm" len="sm"/>
            <a:tailEnd type="arrow"/>
          </a:ln>
          <a:effectLst/>
        </p:spPr>
      </p:cxnSp>
      <p:sp>
        <p:nvSpPr>
          <p:cNvPr id="19" name="TextBox 18"/>
          <p:cNvSpPr txBox="1"/>
          <p:nvPr/>
        </p:nvSpPr>
        <p:spPr>
          <a:xfrm>
            <a:off x="6168353" y="3632688"/>
            <a:ext cx="1360748" cy="646331"/>
          </a:xfrm>
          <a:prstGeom prst="rect">
            <a:avLst/>
          </a:prstGeom>
          <a:noFill/>
        </p:spPr>
        <p:txBody>
          <a:bodyPr wrap="square" rtlCol="0">
            <a:spAutoFit/>
          </a:bodyPr>
          <a:lstStyle/>
          <a:p>
            <a:pPr algn="ctr"/>
            <a:r>
              <a:rPr lang="en-US" sz="1800" dirty="0" smtClean="0"/>
              <a:t>Observed F = 5.96</a:t>
            </a:r>
          </a:p>
        </p:txBody>
      </p:sp>
    </p:spTree>
    <p:extLst>
      <p:ext uri="{BB962C8B-B14F-4D97-AF65-F5344CB8AC3E}">
        <p14:creationId xmlns:p14="http://schemas.microsoft.com/office/powerpoint/2010/main" val="40216124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5" grpId="0" animBg="1"/>
      <p:bldP spid="10" grpId="0"/>
      <p:bldP spid="16" grpId="0"/>
      <p:bldP spid="17" grpId="0"/>
      <p:bldP spid="19" grpId="0"/>
    </p:bldLst>
  </p:timing>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Looking for Clusters</a:t>
            </a:r>
            <a:endParaRPr lang="en-US" dirty="0"/>
          </a:p>
        </p:txBody>
      </p:sp>
      <p:sp>
        <p:nvSpPr>
          <p:cNvPr id="3" name="TextBox 2"/>
          <p:cNvSpPr txBox="1"/>
          <p:nvPr/>
        </p:nvSpPr>
        <p:spPr>
          <a:xfrm>
            <a:off x="6928013" y="1080680"/>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
        <p:nvSpPr>
          <p:cNvPr id="40" name="TextBox 39"/>
          <p:cNvSpPr txBox="1"/>
          <p:nvPr/>
        </p:nvSpPr>
        <p:spPr>
          <a:xfrm>
            <a:off x="6928013" y="1812795"/>
            <a:ext cx="2158347" cy="1077218"/>
          </a:xfrm>
          <a:prstGeom prst="rect">
            <a:avLst/>
          </a:prstGeom>
          <a:noFill/>
        </p:spPr>
        <p:txBody>
          <a:bodyPr wrap="square" rtlCol="0">
            <a:spAutoFit/>
          </a:bodyPr>
          <a:lstStyle/>
          <a:p>
            <a:r>
              <a:rPr lang="en-US" sz="1600" dirty="0" smtClean="0"/>
              <a:t>Find all clusters of points that are significant at p &lt; .05 uncorrected</a:t>
            </a:r>
            <a:endParaRPr lang="en-US" sz="1600" dirty="0"/>
          </a:p>
        </p:txBody>
      </p:sp>
      <p:pic>
        <p:nvPicPr>
          <p:cNvPr id="5" name="Picture 4"/>
          <p:cNvPicPr>
            <a:picLocks noChangeAspect="1"/>
          </p:cNvPicPr>
          <p:nvPr/>
        </p:nvPicPr>
        <p:blipFill>
          <a:blip r:embed="rId3"/>
          <a:stretch>
            <a:fillRect/>
          </a:stretch>
        </p:blipFill>
        <p:spPr>
          <a:xfrm>
            <a:off x="176020" y="1012059"/>
            <a:ext cx="6751992" cy="5798012"/>
          </a:xfrm>
          <a:prstGeom prst="rect">
            <a:avLst/>
          </a:prstGeom>
        </p:spPr>
      </p:pic>
      <p:sp>
        <p:nvSpPr>
          <p:cNvPr id="42" name="TextBox 41"/>
          <p:cNvSpPr txBox="1"/>
          <p:nvPr/>
        </p:nvSpPr>
        <p:spPr>
          <a:xfrm>
            <a:off x="6928013" y="3128080"/>
            <a:ext cx="2158347" cy="1077218"/>
          </a:xfrm>
          <a:prstGeom prst="rect">
            <a:avLst/>
          </a:prstGeom>
          <a:noFill/>
        </p:spPr>
        <p:txBody>
          <a:bodyPr wrap="square" rtlCol="0">
            <a:spAutoFit/>
          </a:bodyPr>
          <a:lstStyle/>
          <a:p>
            <a:r>
              <a:rPr lang="en-US" sz="1600" dirty="0" smtClean="0"/>
              <a:t>Cluster is 2 or more adjacent time points or electrode sites</a:t>
            </a:r>
            <a:endParaRPr lang="en-US" sz="1600" dirty="0"/>
          </a:p>
        </p:txBody>
      </p:sp>
      <p:sp>
        <p:nvSpPr>
          <p:cNvPr id="43" name="TextBox 42"/>
          <p:cNvSpPr txBox="1"/>
          <p:nvPr/>
        </p:nvSpPr>
        <p:spPr>
          <a:xfrm>
            <a:off x="6928013" y="4337538"/>
            <a:ext cx="2158347" cy="830997"/>
          </a:xfrm>
          <a:prstGeom prst="rect">
            <a:avLst/>
          </a:prstGeom>
          <a:noFill/>
        </p:spPr>
        <p:txBody>
          <a:bodyPr wrap="square" rtlCol="0">
            <a:spAutoFit/>
          </a:bodyPr>
          <a:lstStyle/>
          <a:p>
            <a:r>
              <a:rPr lang="en-US" sz="1600" dirty="0" smtClean="0"/>
              <a:t>“Cluster mass” is the sum of the t values in a cluster</a:t>
            </a:r>
            <a:endParaRPr lang="en-US" sz="1600" dirty="0"/>
          </a:p>
        </p:txBody>
      </p:sp>
      <p:sp>
        <p:nvSpPr>
          <p:cNvPr id="44" name="TextBox 43"/>
          <p:cNvSpPr txBox="1"/>
          <p:nvPr/>
        </p:nvSpPr>
        <p:spPr>
          <a:xfrm>
            <a:off x="6928013" y="5358018"/>
            <a:ext cx="2158347" cy="1077218"/>
          </a:xfrm>
          <a:prstGeom prst="rect">
            <a:avLst/>
          </a:prstGeom>
          <a:noFill/>
        </p:spPr>
        <p:txBody>
          <a:bodyPr wrap="square" rtlCol="0">
            <a:spAutoFit/>
          </a:bodyPr>
          <a:lstStyle/>
          <a:p>
            <a:r>
              <a:rPr lang="en-US" sz="1600" dirty="0" smtClean="0"/>
              <a:t>How big must a cluster mass be to be considered significant?</a:t>
            </a:r>
            <a:endParaRPr lang="en-US" sz="1600" dirty="0"/>
          </a:p>
        </p:txBody>
      </p:sp>
      <p:pic>
        <p:nvPicPr>
          <p:cNvPr id="6" name="Picture 5"/>
          <p:cNvPicPr>
            <a:picLocks noChangeAspect="1"/>
          </p:cNvPicPr>
          <p:nvPr/>
        </p:nvPicPr>
        <p:blipFill>
          <a:blip r:embed="rId4"/>
          <a:stretch>
            <a:fillRect/>
          </a:stretch>
        </p:blipFill>
        <p:spPr>
          <a:xfrm>
            <a:off x="1356269" y="5578253"/>
            <a:ext cx="165100" cy="368300"/>
          </a:xfrm>
          <a:prstGeom prst="rect">
            <a:avLst/>
          </a:prstGeom>
        </p:spPr>
      </p:pic>
      <p:sp>
        <p:nvSpPr>
          <p:cNvPr id="7" name="TextBox 6"/>
          <p:cNvSpPr txBox="1"/>
          <p:nvPr/>
        </p:nvSpPr>
        <p:spPr>
          <a:xfrm>
            <a:off x="1458504" y="5603403"/>
            <a:ext cx="1221007" cy="338554"/>
          </a:xfrm>
          <a:prstGeom prst="rect">
            <a:avLst/>
          </a:prstGeom>
          <a:noFill/>
        </p:spPr>
        <p:txBody>
          <a:bodyPr wrap="none" rtlCol="0">
            <a:spAutoFit/>
          </a:bodyPr>
          <a:lstStyle/>
          <a:p>
            <a:r>
              <a:rPr lang="en-US" sz="1600" dirty="0" smtClean="0"/>
              <a:t>Cluster #1</a:t>
            </a:r>
            <a:endParaRPr lang="en-US" sz="1600" dirty="0"/>
          </a:p>
        </p:txBody>
      </p:sp>
      <p:sp>
        <p:nvSpPr>
          <p:cNvPr id="9" name="TextBox 8"/>
          <p:cNvSpPr txBox="1"/>
          <p:nvPr/>
        </p:nvSpPr>
        <p:spPr>
          <a:xfrm>
            <a:off x="-528083" y="4162270"/>
            <a:ext cx="184666" cy="400110"/>
          </a:xfrm>
          <a:prstGeom prst="rect">
            <a:avLst/>
          </a:prstGeom>
          <a:noFill/>
        </p:spPr>
        <p:txBody>
          <a:bodyPr wrap="none" rtlCol="0">
            <a:spAutoFit/>
          </a:bodyPr>
          <a:lstStyle/>
          <a:p>
            <a:endParaRPr lang="en-US" dirty="0"/>
          </a:p>
        </p:txBody>
      </p:sp>
      <p:sp>
        <p:nvSpPr>
          <p:cNvPr id="48" name="TextBox 47"/>
          <p:cNvSpPr txBox="1"/>
          <p:nvPr/>
        </p:nvSpPr>
        <p:spPr>
          <a:xfrm>
            <a:off x="5063125" y="5611503"/>
            <a:ext cx="1221007" cy="338554"/>
          </a:xfrm>
          <a:prstGeom prst="rect">
            <a:avLst/>
          </a:prstGeom>
          <a:noFill/>
        </p:spPr>
        <p:txBody>
          <a:bodyPr wrap="none" rtlCol="0">
            <a:spAutoFit/>
          </a:bodyPr>
          <a:lstStyle/>
          <a:p>
            <a:r>
              <a:rPr lang="en-US" sz="1600" dirty="0" smtClean="0"/>
              <a:t>Cluster #2</a:t>
            </a:r>
            <a:endParaRPr lang="en-US" sz="1600" dirty="0"/>
          </a:p>
        </p:txBody>
      </p:sp>
      <p:pic>
        <p:nvPicPr>
          <p:cNvPr id="1333248" name="Picture 1333247"/>
          <p:cNvPicPr>
            <a:picLocks noChangeAspect="1"/>
          </p:cNvPicPr>
          <p:nvPr/>
        </p:nvPicPr>
        <p:blipFill>
          <a:blip r:embed="rId5"/>
          <a:stretch>
            <a:fillRect/>
          </a:stretch>
        </p:blipFill>
        <p:spPr>
          <a:xfrm>
            <a:off x="4960890" y="5603403"/>
            <a:ext cx="165100" cy="368300"/>
          </a:xfrm>
          <a:prstGeom prst="rect">
            <a:avLst/>
          </a:prstGeom>
        </p:spPr>
      </p:pic>
    </p:spTree>
    <p:extLst>
      <p:ext uri="{BB962C8B-B14F-4D97-AF65-F5344CB8AC3E}">
        <p14:creationId xmlns:p14="http://schemas.microsoft.com/office/powerpoint/2010/main" val="383608773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3148106"/>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0"/>
            <a:ext cx="8229600" cy="814294"/>
          </a:xfrm>
        </p:spPr>
        <p:txBody>
          <a:bodyPr/>
          <a:lstStyle/>
          <a:p>
            <a:r>
              <a:rPr lang="en-US" dirty="0" smtClean="0"/>
              <a:t>Truth vs. Statistical Significance</a:t>
            </a:r>
            <a:endParaRPr lang="en-US" dirty="0"/>
          </a:p>
        </p:txBody>
      </p:sp>
      <p:pic>
        <p:nvPicPr>
          <p:cNvPr id="3" name="Picture 2"/>
          <p:cNvPicPr>
            <a:picLocks noChangeAspect="1"/>
          </p:cNvPicPr>
          <p:nvPr/>
        </p:nvPicPr>
        <p:blipFill rotWithShape="1">
          <a:blip r:embed="rId3"/>
          <a:srcRect t="21427"/>
          <a:stretch/>
        </p:blipFill>
        <p:spPr>
          <a:xfrm>
            <a:off x="0" y="1030940"/>
            <a:ext cx="9144000" cy="4344814"/>
          </a:xfrm>
          <a:prstGeom prst="rect">
            <a:avLst/>
          </a:prstGeom>
        </p:spPr>
      </p:pic>
      <p:sp>
        <p:nvSpPr>
          <p:cNvPr id="4" name="Rectangle 3"/>
          <p:cNvSpPr/>
          <p:nvPr/>
        </p:nvSpPr>
        <p:spPr>
          <a:xfrm>
            <a:off x="821765" y="5689763"/>
            <a:ext cx="7552764" cy="748923"/>
          </a:xfrm>
          <a:prstGeom prst="rect">
            <a:avLst/>
          </a:prstGeom>
        </p:spPr>
        <p:txBody>
          <a:bodyPr wrap="square">
            <a:spAutoFit/>
          </a:bodyPr>
          <a:lstStyle/>
          <a:p>
            <a:r>
              <a:rPr lang="en-US" sz="3200" baseline="30000" dirty="0" smtClean="0"/>
              <a:t>“Our </a:t>
            </a:r>
            <a:r>
              <a:rPr lang="en-US" sz="3200" baseline="30000" dirty="0"/>
              <a:t>goal as scientists is not to publish as many articles as we can, but to discover and disseminate truth</a:t>
            </a:r>
            <a:r>
              <a:rPr lang="en-US" sz="3200" baseline="30000" dirty="0" smtClean="0"/>
              <a:t>.” </a:t>
            </a:r>
            <a:endParaRPr lang="en-US" sz="3200" dirty="0"/>
          </a:p>
        </p:txBody>
      </p:sp>
      <p:sp>
        <p:nvSpPr>
          <p:cNvPr id="8" name="Line 2"/>
          <p:cNvSpPr>
            <a:spLocks noChangeShapeType="1"/>
          </p:cNvSpPr>
          <p:nvPr/>
        </p:nvSpPr>
        <p:spPr bwMode="auto">
          <a:xfrm rot="5400000">
            <a:off x="4790888" y="211416"/>
            <a:ext cx="0" cy="8347635"/>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9" name="Line 2"/>
          <p:cNvSpPr>
            <a:spLocks noChangeShapeType="1"/>
          </p:cNvSpPr>
          <p:nvPr/>
        </p:nvSpPr>
        <p:spPr bwMode="auto">
          <a:xfrm rot="5400000">
            <a:off x="764240" y="4066241"/>
            <a:ext cx="0" cy="1086223"/>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0" name="Line 2"/>
          <p:cNvSpPr>
            <a:spLocks noChangeShapeType="1"/>
          </p:cNvSpPr>
          <p:nvPr/>
        </p:nvSpPr>
        <p:spPr bwMode="auto">
          <a:xfrm rot="5400000">
            <a:off x="5726205" y="959970"/>
            <a:ext cx="0" cy="6477000"/>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
        <p:nvSpPr>
          <p:cNvPr id="11" name="Line 2"/>
          <p:cNvSpPr>
            <a:spLocks noChangeShapeType="1"/>
          </p:cNvSpPr>
          <p:nvPr/>
        </p:nvSpPr>
        <p:spPr bwMode="auto">
          <a:xfrm rot="5400000">
            <a:off x="415364" y="4190997"/>
            <a:ext cx="0" cy="388471"/>
          </a:xfrm>
          <a:prstGeom prst="line">
            <a:avLst/>
          </a:prstGeom>
          <a:noFill/>
          <a:ln w="12700" cap="sq" cmpd="sng">
            <a:solidFill>
              <a:srgbClr val="008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40616648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0"/>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1"/>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9" grpId="0" animBg="1"/>
      <p:bldP spid="10" grpId="0" animBg="1"/>
      <p:bldP spid="10" grpId="1" animBg="1"/>
      <p:bldP spid="11" grpId="0" animBg="1"/>
      <p:bldP spid="11" grpId="1" animBg="1"/>
    </p:bldLst>
  </p:timing>
</p:sld>
</file>

<file path=ppt/slides/slide5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Permutations and Cluster Mass</a:t>
            </a:r>
            <a:endParaRPr lang="en-US" dirty="0"/>
          </a:p>
        </p:txBody>
      </p:sp>
      <p:sp>
        <p:nvSpPr>
          <p:cNvPr id="7" name="Rectangle 6"/>
          <p:cNvSpPr/>
          <p:nvPr/>
        </p:nvSpPr>
        <p:spPr>
          <a:xfrm>
            <a:off x="5557443" y="1201273"/>
            <a:ext cx="3586558" cy="1759456"/>
          </a:xfrm>
          <a:prstGeom prst="rect">
            <a:avLst/>
          </a:prstGeom>
        </p:spPr>
        <p:txBody>
          <a:bodyPr wrap="square">
            <a:spAutoFit/>
          </a:bodyPr>
          <a:lstStyle/>
          <a:p>
            <a:pPr>
              <a:lnSpc>
                <a:spcPct val="90000"/>
              </a:lnSpc>
            </a:pPr>
            <a:r>
              <a:rPr lang="en-US" dirty="0" smtClean="0"/>
              <a:t>Step 1- Randomly shuffle the event codes so that the “targets” and “standards” are selected at random from a single population of trials</a:t>
            </a:r>
          </a:p>
        </p:txBody>
      </p:sp>
      <p:pic>
        <p:nvPicPr>
          <p:cNvPr id="3" name="Picture 2"/>
          <p:cNvPicPr>
            <a:picLocks noChangeAspect="1"/>
          </p:cNvPicPr>
          <p:nvPr/>
        </p:nvPicPr>
        <p:blipFill>
          <a:blip r:embed="rId3"/>
          <a:stretch>
            <a:fillRect/>
          </a:stretch>
        </p:blipFill>
        <p:spPr>
          <a:xfrm>
            <a:off x="71043" y="1032673"/>
            <a:ext cx="5486400" cy="5737302"/>
          </a:xfrm>
          <a:prstGeom prst="rect">
            <a:avLst/>
          </a:prstGeom>
        </p:spPr>
      </p:pic>
    </p:spTree>
    <p:extLst>
      <p:ext uri="{BB962C8B-B14F-4D97-AF65-F5344CB8AC3E}">
        <p14:creationId xmlns:p14="http://schemas.microsoft.com/office/powerpoint/2010/main" val="2164533899"/>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1043" y="1032673"/>
            <a:ext cx="5486400" cy="5720576"/>
          </a:xfrm>
          <a:prstGeom prst="rect">
            <a:avLst/>
          </a:prstGeom>
        </p:spPr>
      </p:pic>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Permutations and Cluster Mass</a:t>
            </a:r>
            <a:endParaRPr lang="en-US" dirty="0"/>
          </a:p>
        </p:txBody>
      </p:sp>
      <p:sp>
        <p:nvSpPr>
          <p:cNvPr id="7" name="Rectangle 6"/>
          <p:cNvSpPr/>
          <p:nvPr/>
        </p:nvSpPr>
        <p:spPr>
          <a:xfrm>
            <a:off x="5557443" y="1201273"/>
            <a:ext cx="3586558" cy="1759456"/>
          </a:xfrm>
          <a:prstGeom prst="rect">
            <a:avLst/>
          </a:prstGeom>
        </p:spPr>
        <p:txBody>
          <a:bodyPr wrap="square">
            <a:spAutoFit/>
          </a:bodyPr>
          <a:lstStyle/>
          <a:p>
            <a:pPr>
              <a:lnSpc>
                <a:spcPct val="90000"/>
              </a:lnSpc>
            </a:pPr>
            <a:r>
              <a:rPr lang="en-US" dirty="0" smtClean="0"/>
              <a:t>Step 1- Randomly shuffle the event codes so that the “targets” and “standards” are selected at random from a single population of trials</a:t>
            </a:r>
          </a:p>
        </p:txBody>
      </p:sp>
    </p:spTree>
    <p:extLst>
      <p:ext uri="{BB962C8B-B14F-4D97-AF65-F5344CB8AC3E}">
        <p14:creationId xmlns:p14="http://schemas.microsoft.com/office/powerpoint/2010/main" val="4196708096"/>
      </p:ext>
    </p:extLst>
  </p:cSld>
  <p:clrMapOvr>
    <a:masterClrMapping/>
  </p:clrMapOvr>
  <p:transition xmlns:p14="http://schemas.microsoft.com/office/powerpoint/2010/main" spd="slow">
    <p:wipe dir="d"/>
  </p:transitio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Permutations and Cluster Mass</a:t>
            </a:r>
            <a:endParaRPr lang="en-US" dirty="0"/>
          </a:p>
        </p:txBody>
      </p:sp>
      <p:sp>
        <p:nvSpPr>
          <p:cNvPr id="7" name="Rectangle 6"/>
          <p:cNvSpPr/>
          <p:nvPr/>
        </p:nvSpPr>
        <p:spPr>
          <a:xfrm>
            <a:off x="5557443" y="1201273"/>
            <a:ext cx="3586558" cy="1482457"/>
          </a:xfrm>
          <a:prstGeom prst="rect">
            <a:avLst/>
          </a:prstGeom>
        </p:spPr>
        <p:txBody>
          <a:bodyPr wrap="square">
            <a:spAutoFit/>
          </a:bodyPr>
          <a:lstStyle/>
          <a:p>
            <a:pPr>
              <a:lnSpc>
                <a:spcPct val="90000"/>
              </a:lnSpc>
            </a:pPr>
            <a:r>
              <a:rPr lang="en-US" dirty="0" smtClean="0"/>
              <a:t>Step 2- Compute t values comparing difference wave to zero at each time point and then find the largest cluster mass</a:t>
            </a:r>
          </a:p>
        </p:txBody>
      </p:sp>
      <p:pic>
        <p:nvPicPr>
          <p:cNvPr id="2" name="Picture 1"/>
          <p:cNvPicPr>
            <a:picLocks noChangeAspect="1"/>
          </p:cNvPicPr>
          <p:nvPr/>
        </p:nvPicPr>
        <p:blipFill>
          <a:blip r:embed="rId3"/>
          <a:stretch>
            <a:fillRect/>
          </a:stretch>
        </p:blipFill>
        <p:spPr>
          <a:xfrm>
            <a:off x="134543" y="1201273"/>
            <a:ext cx="5422900" cy="5181600"/>
          </a:xfrm>
          <a:prstGeom prst="rect">
            <a:avLst/>
          </a:prstGeom>
        </p:spPr>
      </p:pic>
      <p:sp>
        <p:nvSpPr>
          <p:cNvPr id="8" name="Rectangle 7"/>
          <p:cNvSpPr/>
          <p:nvPr/>
        </p:nvSpPr>
        <p:spPr>
          <a:xfrm>
            <a:off x="1234272" y="6471294"/>
            <a:ext cx="3586558" cy="318036"/>
          </a:xfrm>
          <a:prstGeom prst="rect">
            <a:avLst/>
          </a:prstGeom>
        </p:spPr>
        <p:txBody>
          <a:bodyPr wrap="square">
            <a:spAutoFit/>
          </a:bodyPr>
          <a:lstStyle/>
          <a:p>
            <a:pPr>
              <a:lnSpc>
                <a:spcPct val="90000"/>
              </a:lnSpc>
            </a:pPr>
            <a:r>
              <a:rPr lang="en-US" sz="1600" dirty="0" smtClean="0"/>
              <a:t>9-point cluster, </a:t>
            </a:r>
            <a:r>
              <a:rPr lang="en-US" sz="1600" dirty="0"/>
              <a:t>m</a:t>
            </a:r>
            <a:r>
              <a:rPr lang="en-US" sz="1600" dirty="0" smtClean="0"/>
              <a:t>ass = 22.53</a:t>
            </a:r>
          </a:p>
        </p:txBody>
      </p:sp>
    </p:spTree>
    <p:extLst>
      <p:ext uri="{BB962C8B-B14F-4D97-AF65-F5344CB8AC3E}">
        <p14:creationId xmlns:p14="http://schemas.microsoft.com/office/powerpoint/2010/main" val="2565340526"/>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Permutations and Cluster Mass</a:t>
            </a:r>
            <a:endParaRPr lang="en-US" dirty="0"/>
          </a:p>
        </p:txBody>
      </p:sp>
      <p:sp>
        <p:nvSpPr>
          <p:cNvPr id="7" name="Rectangle 6"/>
          <p:cNvSpPr/>
          <p:nvPr/>
        </p:nvSpPr>
        <p:spPr>
          <a:xfrm>
            <a:off x="1131608" y="2169617"/>
            <a:ext cx="7402791" cy="651460"/>
          </a:xfrm>
          <a:prstGeom prst="rect">
            <a:avLst/>
          </a:prstGeom>
        </p:spPr>
        <p:txBody>
          <a:bodyPr wrap="square">
            <a:spAutoFit/>
          </a:bodyPr>
          <a:lstStyle/>
          <a:p>
            <a:pPr>
              <a:lnSpc>
                <a:spcPct val="90000"/>
              </a:lnSpc>
            </a:pPr>
            <a:r>
              <a:rPr lang="en-US" dirty="0" smtClean="0"/>
              <a:t>Step 4- A cluster in the real data is considered significant if its mass exceeds the 95% point in the null distribution</a:t>
            </a:r>
          </a:p>
        </p:txBody>
      </p:sp>
      <p:pic>
        <p:nvPicPr>
          <p:cNvPr id="3" name="Picture 2"/>
          <p:cNvPicPr>
            <a:picLocks noChangeAspect="1"/>
          </p:cNvPicPr>
          <p:nvPr/>
        </p:nvPicPr>
        <p:blipFill>
          <a:blip r:embed="rId3"/>
          <a:stretch>
            <a:fillRect/>
          </a:stretch>
        </p:blipFill>
        <p:spPr>
          <a:xfrm>
            <a:off x="521586" y="3444510"/>
            <a:ext cx="8123858" cy="3245301"/>
          </a:xfrm>
          <a:prstGeom prst="rect">
            <a:avLst/>
          </a:prstGeom>
        </p:spPr>
      </p:pic>
      <p:sp>
        <p:nvSpPr>
          <p:cNvPr id="6" name="Rectangle 5"/>
          <p:cNvSpPr/>
          <p:nvPr/>
        </p:nvSpPr>
        <p:spPr>
          <a:xfrm>
            <a:off x="1131608" y="1131683"/>
            <a:ext cx="7402791" cy="651460"/>
          </a:xfrm>
          <a:prstGeom prst="rect">
            <a:avLst/>
          </a:prstGeom>
        </p:spPr>
        <p:txBody>
          <a:bodyPr wrap="square">
            <a:spAutoFit/>
          </a:bodyPr>
          <a:lstStyle/>
          <a:p>
            <a:pPr>
              <a:lnSpc>
                <a:spcPct val="90000"/>
              </a:lnSpc>
            </a:pPr>
            <a:r>
              <a:rPr lang="en-US" dirty="0" smtClean="0"/>
              <a:t>Step 3- Re-shuffle and compute largest cluster mass 999 more times to get null distribution</a:t>
            </a:r>
          </a:p>
        </p:txBody>
      </p:sp>
    </p:spTree>
    <p:extLst>
      <p:ext uri="{BB962C8B-B14F-4D97-AF65-F5344CB8AC3E}">
        <p14:creationId xmlns:p14="http://schemas.microsoft.com/office/powerpoint/2010/main" val="2320416574"/>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Which Clusters Were Significant?</a:t>
            </a:r>
            <a:endParaRPr lang="en-US" dirty="0"/>
          </a:p>
        </p:txBody>
      </p:sp>
      <p:sp>
        <p:nvSpPr>
          <p:cNvPr id="3" name="TextBox 2"/>
          <p:cNvSpPr txBox="1"/>
          <p:nvPr/>
        </p:nvSpPr>
        <p:spPr>
          <a:xfrm>
            <a:off x="6928013" y="1080680"/>
            <a:ext cx="1398540" cy="338554"/>
          </a:xfrm>
          <a:prstGeom prst="rect">
            <a:avLst/>
          </a:prstGeom>
          <a:noFill/>
        </p:spPr>
        <p:txBody>
          <a:bodyPr wrap="none" rtlCol="0">
            <a:spAutoFit/>
          </a:bodyPr>
          <a:lstStyle/>
          <a:p>
            <a:r>
              <a:rPr lang="en-US" sz="1600" dirty="0" smtClean="0">
                <a:solidFill>
                  <a:srgbClr val="008000"/>
                </a:solidFill>
              </a:rPr>
              <a:t>Uncorrected</a:t>
            </a:r>
            <a:endParaRPr lang="en-US" sz="1600" dirty="0">
              <a:solidFill>
                <a:srgbClr val="008000"/>
              </a:solidFill>
            </a:endParaRPr>
          </a:p>
        </p:txBody>
      </p:sp>
      <p:sp>
        <p:nvSpPr>
          <p:cNvPr id="40" name="TextBox 39"/>
          <p:cNvSpPr txBox="1"/>
          <p:nvPr/>
        </p:nvSpPr>
        <p:spPr>
          <a:xfrm>
            <a:off x="6928013" y="1812795"/>
            <a:ext cx="2158347" cy="1323439"/>
          </a:xfrm>
          <a:prstGeom prst="rect">
            <a:avLst/>
          </a:prstGeom>
          <a:noFill/>
        </p:spPr>
        <p:txBody>
          <a:bodyPr wrap="square" rtlCol="0">
            <a:spAutoFit/>
          </a:bodyPr>
          <a:lstStyle/>
          <a:p>
            <a:r>
              <a:rPr lang="en-US" sz="1600" dirty="0" smtClean="0"/>
              <a:t>Only the yellow cluster had a mass that exceeded the 95% point in the null distribution</a:t>
            </a:r>
            <a:endParaRPr lang="en-US" sz="1600" dirty="0"/>
          </a:p>
        </p:txBody>
      </p:sp>
      <p:pic>
        <p:nvPicPr>
          <p:cNvPr id="5" name="Picture 4"/>
          <p:cNvPicPr>
            <a:picLocks noChangeAspect="1"/>
          </p:cNvPicPr>
          <p:nvPr/>
        </p:nvPicPr>
        <p:blipFill>
          <a:blip r:embed="rId3"/>
          <a:stretch>
            <a:fillRect/>
          </a:stretch>
        </p:blipFill>
        <p:spPr>
          <a:xfrm>
            <a:off x="176020" y="1012059"/>
            <a:ext cx="6751992" cy="5798012"/>
          </a:xfrm>
          <a:prstGeom prst="rect">
            <a:avLst/>
          </a:prstGeom>
        </p:spPr>
      </p:pic>
      <p:pic>
        <p:nvPicPr>
          <p:cNvPr id="6" name="Picture 5"/>
          <p:cNvPicPr>
            <a:picLocks noChangeAspect="1"/>
          </p:cNvPicPr>
          <p:nvPr/>
        </p:nvPicPr>
        <p:blipFill>
          <a:blip r:embed="rId4"/>
          <a:stretch>
            <a:fillRect/>
          </a:stretch>
        </p:blipFill>
        <p:spPr>
          <a:xfrm>
            <a:off x="1356269" y="5578253"/>
            <a:ext cx="165100" cy="368300"/>
          </a:xfrm>
          <a:prstGeom prst="rect">
            <a:avLst/>
          </a:prstGeom>
        </p:spPr>
      </p:pic>
      <p:sp>
        <p:nvSpPr>
          <p:cNvPr id="7" name="TextBox 6"/>
          <p:cNvSpPr txBox="1"/>
          <p:nvPr/>
        </p:nvSpPr>
        <p:spPr>
          <a:xfrm>
            <a:off x="1458504" y="5603403"/>
            <a:ext cx="1221007" cy="338554"/>
          </a:xfrm>
          <a:prstGeom prst="rect">
            <a:avLst/>
          </a:prstGeom>
          <a:noFill/>
        </p:spPr>
        <p:txBody>
          <a:bodyPr wrap="none" rtlCol="0">
            <a:spAutoFit/>
          </a:bodyPr>
          <a:lstStyle/>
          <a:p>
            <a:r>
              <a:rPr lang="en-US" sz="1600" dirty="0" smtClean="0"/>
              <a:t>Cluster #1</a:t>
            </a:r>
            <a:endParaRPr lang="en-US" sz="1600" dirty="0"/>
          </a:p>
        </p:txBody>
      </p:sp>
      <p:sp>
        <p:nvSpPr>
          <p:cNvPr id="9" name="TextBox 8"/>
          <p:cNvSpPr txBox="1"/>
          <p:nvPr/>
        </p:nvSpPr>
        <p:spPr>
          <a:xfrm>
            <a:off x="-528083" y="4162270"/>
            <a:ext cx="184666" cy="400110"/>
          </a:xfrm>
          <a:prstGeom prst="rect">
            <a:avLst/>
          </a:prstGeom>
          <a:noFill/>
        </p:spPr>
        <p:txBody>
          <a:bodyPr wrap="none" rtlCol="0">
            <a:spAutoFit/>
          </a:bodyPr>
          <a:lstStyle/>
          <a:p>
            <a:endParaRPr lang="en-US" dirty="0"/>
          </a:p>
        </p:txBody>
      </p:sp>
      <p:sp>
        <p:nvSpPr>
          <p:cNvPr id="48" name="TextBox 47"/>
          <p:cNvSpPr txBox="1"/>
          <p:nvPr/>
        </p:nvSpPr>
        <p:spPr>
          <a:xfrm>
            <a:off x="5063125" y="5611503"/>
            <a:ext cx="1221007" cy="338554"/>
          </a:xfrm>
          <a:prstGeom prst="rect">
            <a:avLst/>
          </a:prstGeom>
          <a:noFill/>
        </p:spPr>
        <p:txBody>
          <a:bodyPr wrap="none" rtlCol="0">
            <a:spAutoFit/>
          </a:bodyPr>
          <a:lstStyle/>
          <a:p>
            <a:r>
              <a:rPr lang="en-US" sz="1600" dirty="0" smtClean="0"/>
              <a:t>Cluster #2</a:t>
            </a:r>
            <a:endParaRPr lang="en-US" sz="1600" dirty="0"/>
          </a:p>
        </p:txBody>
      </p:sp>
      <p:pic>
        <p:nvPicPr>
          <p:cNvPr id="1333248" name="Picture 1333247"/>
          <p:cNvPicPr>
            <a:picLocks noChangeAspect="1"/>
          </p:cNvPicPr>
          <p:nvPr/>
        </p:nvPicPr>
        <p:blipFill>
          <a:blip r:embed="rId5"/>
          <a:stretch>
            <a:fillRect/>
          </a:stretch>
        </p:blipFill>
        <p:spPr>
          <a:xfrm>
            <a:off x="4960890" y="5603403"/>
            <a:ext cx="165100" cy="368300"/>
          </a:xfrm>
          <a:prstGeom prst="rect">
            <a:avLst/>
          </a:prstGeom>
        </p:spPr>
      </p:pic>
      <p:sp>
        <p:nvSpPr>
          <p:cNvPr id="15" name="TextBox 14"/>
          <p:cNvSpPr txBox="1"/>
          <p:nvPr/>
        </p:nvSpPr>
        <p:spPr>
          <a:xfrm>
            <a:off x="6928013" y="3500550"/>
            <a:ext cx="2158347" cy="1323439"/>
          </a:xfrm>
          <a:prstGeom prst="rect">
            <a:avLst/>
          </a:prstGeom>
          <a:noFill/>
        </p:spPr>
        <p:txBody>
          <a:bodyPr wrap="square" rtlCol="0">
            <a:spAutoFit/>
          </a:bodyPr>
          <a:lstStyle/>
          <a:p>
            <a:r>
              <a:rPr lang="en-US" sz="1600" dirty="0" smtClean="0"/>
              <a:t>However, this approach did a pretty good job of identifying the P3 effect</a:t>
            </a:r>
            <a:endParaRPr lang="en-US" sz="1600" dirty="0"/>
          </a:p>
        </p:txBody>
      </p:sp>
    </p:spTree>
    <p:extLst>
      <p:ext uri="{BB962C8B-B14F-4D97-AF65-F5344CB8AC3E}">
        <p14:creationId xmlns:p14="http://schemas.microsoft.com/office/powerpoint/2010/main" val="3441027779"/>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333250" name="Line 2"/>
          <p:cNvSpPr>
            <a:spLocks noChangeShapeType="1"/>
          </p:cNvSpPr>
          <p:nvPr/>
        </p:nvSpPr>
        <p:spPr bwMode="auto">
          <a:xfrm rot="5400000">
            <a:off x="4572000" y="-3150865"/>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333251" name="Rectangle 3"/>
          <p:cNvSpPr>
            <a:spLocks noGrp="1" noChangeArrowheads="1"/>
          </p:cNvSpPr>
          <p:nvPr>
            <p:ph type="title"/>
          </p:nvPr>
        </p:nvSpPr>
        <p:spPr>
          <a:xfrm>
            <a:off x="241300" y="-14287"/>
            <a:ext cx="8648700" cy="807993"/>
          </a:xfrm>
        </p:spPr>
        <p:txBody>
          <a:bodyPr/>
          <a:lstStyle/>
          <a:p>
            <a:r>
              <a:rPr lang="en-US" dirty="0" smtClean="0"/>
              <a:t>Making it Faster</a:t>
            </a:r>
            <a:endParaRPr lang="en-US" dirty="0"/>
          </a:p>
        </p:txBody>
      </p:sp>
      <p:sp>
        <p:nvSpPr>
          <p:cNvPr id="40" name="TextBox 39"/>
          <p:cNvSpPr txBox="1"/>
          <p:nvPr/>
        </p:nvSpPr>
        <p:spPr>
          <a:xfrm>
            <a:off x="290148" y="1038049"/>
            <a:ext cx="8648700" cy="677108"/>
          </a:xfrm>
          <a:prstGeom prst="rect">
            <a:avLst/>
          </a:prstGeom>
          <a:noFill/>
        </p:spPr>
        <p:txBody>
          <a:bodyPr wrap="square" rtlCol="0">
            <a:spAutoFit/>
          </a:bodyPr>
          <a:lstStyle/>
          <a:p>
            <a:r>
              <a:rPr lang="en-US" sz="1900" dirty="0" smtClean="0"/>
              <a:t>Instead of shuffling the event codes and repeating all processing steps, you can just flip the waveforms for a random subset of subjects</a:t>
            </a:r>
            <a:endParaRPr lang="en-US" sz="1900" dirty="0"/>
          </a:p>
        </p:txBody>
      </p:sp>
      <p:sp>
        <p:nvSpPr>
          <p:cNvPr id="9" name="TextBox 8"/>
          <p:cNvSpPr txBox="1"/>
          <p:nvPr/>
        </p:nvSpPr>
        <p:spPr>
          <a:xfrm>
            <a:off x="-528083" y="4162270"/>
            <a:ext cx="184666" cy="400110"/>
          </a:xfrm>
          <a:prstGeom prst="rect">
            <a:avLst/>
          </a:prstGeom>
          <a:noFill/>
        </p:spPr>
        <p:txBody>
          <a:bodyPr wrap="none" rtlCol="0">
            <a:spAutoFit/>
          </a:bodyPr>
          <a:lstStyle/>
          <a:p>
            <a:endParaRPr lang="en-US" dirty="0"/>
          </a:p>
        </p:txBody>
      </p:sp>
      <p:pic>
        <p:nvPicPr>
          <p:cNvPr id="2" name="Picture 1"/>
          <p:cNvPicPr>
            <a:picLocks noChangeAspect="1"/>
          </p:cNvPicPr>
          <p:nvPr/>
        </p:nvPicPr>
        <p:blipFill>
          <a:blip r:embed="rId3"/>
          <a:stretch>
            <a:fillRect/>
          </a:stretch>
        </p:blipFill>
        <p:spPr>
          <a:xfrm>
            <a:off x="152592" y="1788918"/>
            <a:ext cx="8785928" cy="2259842"/>
          </a:xfrm>
          <a:prstGeom prst="rect">
            <a:avLst/>
          </a:prstGeom>
        </p:spPr>
      </p:pic>
      <p:pic>
        <p:nvPicPr>
          <p:cNvPr id="4" name="Picture 3"/>
          <p:cNvPicPr>
            <a:picLocks noChangeAspect="1"/>
          </p:cNvPicPr>
          <p:nvPr/>
        </p:nvPicPr>
        <p:blipFill>
          <a:blip r:embed="rId4"/>
          <a:stretch>
            <a:fillRect/>
          </a:stretch>
        </p:blipFill>
        <p:spPr>
          <a:xfrm>
            <a:off x="152591" y="4310205"/>
            <a:ext cx="8933769" cy="2048642"/>
          </a:xfrm>
          <a:prstGeom prst="rect">
            <a:avLst/>
          </a:prstGeom>
        </p:spPr>
      </p:pic>
    </p:spTree>
    <p:extLst>
      <p:ext uri="{BB962C8B-B14F-4D97-AF65-F5344CB8AC3E}">
        <p14:creationId xmlns:p14="http://schemas.microsoft.com/office/powerpoint/2010/main" val="2581231572"/>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TextBox 3"/>
          <p:cNvSpPr txBox="1"/>
          <p:nvPr/>
        </p:nvSpPr>
        <p:spPr>
          <a:xfrm>
            <a:off x="342900" y="38100"/>
            <a:ext cx="8572500" cy="1754327"/>
          </a:xfrm>
          <a:prstGeom prst="rect">
            <a:avLst/>
          </a:prstGeom>
          <a:noFill/>
        </p:spPr>
        <p:txBody>
          <a:bodyPr wrap="square" rtlCol="0">
            <a:spAutoFit/>
          </a:bodyPr>
          <a:lstStyle/>
          <a:p>
            <a:pPr algn="ctr"/>
            <a:r>
              <a:rPr lang="en-US" sz="3600" u="sng" dirty="0"/>
              <a:t>The More-Is-Less </a:t>
            </a:r>
            <a:r>
              <a:rPr lang="en-US" sz="3600" u="sng" dirty="0" smtClean="0"/>
              <a:t>Principle</a:t>
            </a:r>
          </a:p>
          <a:p>
            <a:endParaRPr lang="en-US" sz="2400" dirty="0"/>
          </a:p>
          <a:p>
            <a:r>
              <a:rPr lang="en-US" sz="2400" dirty="0" smtClean="0"/>
              <a:t>The </a:t>
            </a:r>
            <a:r>
              <a:rPr lang="en-US" sz="2400" dirty="0"/>
              <a:t>more conditions, time points, and electrodes are in your data, the less true statistical power you will </a:t>
            </a:r>
            <a:r>
              <a:rPr lang="en-US" sz="2400" dirty="0" smtClean="0"/>
              <a:t>have.</a:t>
            </a:r>
            <a:endParaRPr lang="en-US" sz="2400" dirty="0"/>
          </a:p>
        </p:txBody>
      </p:sp>
      <p:sp>
        <p:nvSpPr>
          <p:cNvPr id="5" name="TextBox 4"/>
          <p:cNvSpPr txBox="1"/>
          <p:nvPr/>
        </p:nvSpPr>
        <p:spPr>
          <a:xfrm>
            <a:off x="444500" y="2273300"/>
            <a:ext cx="8470900" cy="4093428"/>
          </a:xfrm>
          <a:prstGeom prst="rect">
            <a:avLst/>
          </a:prstGeom>
          <a:noFill/>
        </p:spPr>
        <p:txBody>
          <a:bodyPr wrap="square" rtlCol="0">
            <a:spAutoFit/>
          </a:bodyPr>
          <a:lstStyle/>
          <a:p>
            <a:r>
              <a:rPr lang="en-US" dirty="0" smtClean="0"/>
              <a:t>If </a:t>
            </a:r>
            <a:r>
              <a:rPr lang="en-US" dirty="0"/>
              <a:t>you have data from </a:t>
            </a:r>
            <a:r>
              <a:rPr lang="en-US" dirty="0" smtClean="0"/>
              <a:t>2 conditions </a:t>
            </a:r>
            <a:r>
              <a:rPr lang="en-US" dirty="0"/>
              <a:t>and </a:t>
            </a:r>
            <a:r>
              <a:rPr lang="en-US" dirty="0" smtClean="0"/>
              <a:t>2 electrode </a:t>
            </a:r>
            <a:r>
              <a:rPr lang="en-US" dirty="0"/>
              <a:t>sites, and you limit your analyses to a time window of 200-300 ms, you will have very few opportunities for noise to impact your data, and you will have very few implicit or explicit choices to make about how to analyze your data</a:t>
            </a:r>
            <a:r>
              <a:rPr lang="en-US" dirty="0" smtClean="0"/>
              <a:t>.  This gives you more power, because correcting for multiple comparisons decreases your power.</a:t>
            </a:r>
          </a:p>
          <a:p>
            <a:endParaRPr lang="en-US" dirty="0"/>
          </a:p>
          <a:p>
            <a:r>
              <a:rPr lang="en-US" dirty="0" smtClean="0"/>
              <a:t>If </a:t>
            </a:r>
            <a:r>
              <a:rPr lang="en-US" dirty="0"/>
              <a:t>you have data from 42 conditions and 128 electrode sites, and you look at the entire time period from 50 to 1500 ms poststimulus, there are thousands of opportunities for noise to produce statistically significant </a:t>
            </a:r>
            <a:r>
              <a:rPr lang="en-US" dirty="0" smtClean="0"/>
              <a:t>effects.  Anything </a:t>
            </a:r>
            <a:r>
              <a:rPr lang="en-US" dirty="0"/>
              <a:t>you do post hoc to avoid this inflation of the Type I error rate will reduce your statistical power. </a:t>
            </a:r>
          </a:p>
        </p:txBody>
      </p:sp>
    </p:spTree>
    <p:extLst>
      <p:ext uri="{BB962C8B-B14F-4D97-AF65-F5344CB8AC3E}">
        <p14:creationId xmlns:p14="http://schemas.microsoft.com/office/powerpoint/2010/main" val="3550841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Line 2"/>
          <p:cNvSpPr>
            <a:spLocks noChangeShapeType="1"/>
          </p:cNvSpPr>
          <p:nvPr/>
        </p:nvSpPr>
        <p:spPr bwMode="auto">
          <a:xfrm rot="5400000">
            <a:off x="4572000" y="-29591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53379" name="Rectangle 3"/>
          <p:cNvSpPr>
            <a:spLocks noGrp="1" noChangeArrowheads="1"/>
          </p:cNvSpPr>
          <p:nvPr>
            <p:ph type="title"/>
          </p:nvPr>
        </p:nvSpPr>
        <p:spPr>
          <a:xfrm>
            <a:off x="457200" y="11113"/>
            <a:ext cx="8229600" cy="1143000"/>
          </a:xfrm>
        </p:spPr>
        <p:txBody>
          <a:bodyPr/>
          <a:lstStyle/>
          <a:p>
            <a:r>
              <a:rPr lang="en-US" dirty="0" smtClean="0"/>
              <a:t>The World’s Best Statistic</a:t>
            </a:r>
            <a:endParaRPr lang="en-US" dirty="0"/>
          </a:p>
        </p:txBody>
      </p:sp>
      <p:sp>
        <p:nvSpPr>
          <p:cNvPr id="1253380" name="Rectangle 4"/>
          <p:cNvSpPr>
            <a:spLocks noGrp="1" noChangeArrowheads="1"/>
          </p:cNvSpPr>
          <p:nvPr>
            <p:ph type="body" idx="1"/>
          </p:nvPr>
        </p:nvSpPr>
        <p:spPr>
          <a:xfrm>
            <a:off x="457200" y="1270000"/>
            <a:ext cx="8458200" cy="5257800"/>
          </a:xfrm>
        </p:spPr>
        <p:txBody>
          <a:bodyPr/>
          <a:lstStyle/>
          <a:p>
            <a:pPr>
              <a:lnSpc>
                <a:spcPct val="90000"/>
              </a:lnSpc>
            </a:pPr>
            <a:r>
              <a:rPr lang="en-US" dirty="0"/>
              <a:t>Replication is the best statistic</a:t>
            </a:r>
          </a:p>
          <a:p>
            <a:pPr lvl="1">
              <a:lnSpc>
                <a:spcPct val="90000"/>
              </a:lnSpc>
            </a:pPr>
            <a:r>
              <a:rPr lang="en-US" dirty="0"/>
              <a:t>The .05 threshold is arbitrary</a:t>
            </a:r>
          </a:p>
          <a:p>
            <a:pPr lvl="2">
              <a:lnSpc>
                <a:spcPct val="90000"/>
              </a:lnSpc>
            </a:pPr>
            <a:r>
              <a:rPr lang="en-US" dirty="0"/>
              <a:t>What would happen if we decided the threshold should be .06?</a:t>
            </a:r>
          </a:p>
          <a:p>
            <a:pPr lvl="1">
              <a:lnSpc>
                <a:spcPct val="90000"/>
              </a:lnSpc>
            </a:pPr>
            <a:r>
              <a:rPr lang="en-US" dirty="0"/>
              <a:t>We regularly violate the assumptions of statistical tests, so the computed </a:t>
            </a:r>
            <a:r>
              <a:rPr lang="en-US" dirty="0" err="1"/>
              <a:t>p</a:t>
            </a:r>
            <a:r>
              <a:rPr lang="en-US" dirty="0"/>
              <a:t>-values are not correct estimates of probability of a Type I error</a:t>
            </a:r>
          </a:p>
          <a:p>
            <a:pPr lvl="1">
              <a:lnSpc>
                <a:spcPct val="90000"/>
              </a:lnSpc>
            </a:pPr>
            <a:r>
              <a:rPr lang="en-US" dirty="0"/>
              <a:t>The real question is whether the effects are real or noise</a:t>
            </a:r>
          </a:p>
          <a:p>
            <a:pPr lvl="1">
              <a:lnSpc>
                <a:spcPct val="90000"/>
              </a:lnSpc>
            </a:pPr>
            <a:r>
              <a:rPr lang="en-US" dirty="0"/>
              <a:t>If they are real (and large enough), they will be replicable</a:t>
            </a:r>
          </a:p>
          <a:p>
            <a:pPr>
              <a:lnSpc>
                <a:spcPct val="90000"/>
              </a:lnSpc>
            </a:pPr>
            <a:r>
              <a:rPr lang="en-US" dirty="0"/>
              <a:t>General advice</a:t>
            </a:r>
          </a:p>
          <a:p>
            <a:pPr lvl="1">
              <a:lnSpc>
                <a:spcPct val="90000"/>
              </a:lnSpc>
            </a:pPr>
            <a:r>
              <a:rPr lang="en-US" dirty="0"/>
              <a:t>Collect clean data with big effects</a:t>
            </a:r>
          </a:p>
          <a:p>
            <a:pPr lvl="1">
              <a:lnSpc>
                <a:spcPct val="90000"/>
              </a:lnSpc>
            </a:pPr>
            <a:r>
              <a:rPr lang="en-US" dirty="0"/>
              <a:t>Use a simple and straightforward statistical approach</a:t>
            </a:r>
          </a:p>
          <a:p>
            <a:pPr lvl="1">
              <a:lnSpc>
                <a:spcPct val="90000"/>
              </a:lnSpc>
            </a:pPr>
            <a:r>
              <a:rPr lang="en-US" dirty="0" smtClean="0"/>
              <a:t>Run </a:t>
            </a:r>
            <a:r>
              <a:rPr lang="en-US" dirty="0"/>
              <a:t>follow-up experiments that contain replications</a:t>
            </a:r>
          </a:p>
          <a:p>
            <a:pPr lvl="1">
              <a:lnSpc>
                <a:spcPct val="90000"/>
              </a:lnSpc>
              <a:buNone/>
            </a:pPr>
            <a:r>
              <a:rPr lang="en-US" dirty="0" smtClean="0"/>
              <a:t>	or</a:t>
            </a:r>
          </a:p>
          <a:p>
            <a:pPr lvl="1">
              <a:lnSpc>
                <a:spcPct val="90000"/>
              </a:lnSpc>
            </a:pPr>
            <a:r>
              <a:rPr lang="en-US" dirty="0" smtClean="0"/>
              <a:t>Find a really good statistician who can do the most appropriate statistical tests</a:t>
            </a:r>
          </a:p>
        </p:txBody>
      </p:sp>
    </p:spTree>
    <p:extLst>
      <p:ext uri="{BB962C8B-B14F-4D97-AF65-F5344CB8AC3E}">
        <p14:creationId xmlns:p14="http://schemas.microsoft.com/office/powerpoint/2010/main" val="8625283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5338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53380">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53380">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53380">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53380">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5338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53380">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53380">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53380">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53380">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53380">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5338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338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9" name="Rectangle 3"/>
          <p:cNvSpPr>
            <a:spLocks noGrp="1" noChangeArrowheads="1"/>
          </p:cNvSpPr>
          <p:nvPr>
            <p:ph type="title"/>
          </p:nvPr>
        </p:nvSpPr>
        <p:spPr>
          <a:xfrm>
            <a:off x="457200" y="11113"/>
            <a:ext cx="8229600" cy="1143000"/>
          </a:xfrm>
        </p:spPr>
        <p:txBody>
          <a:bodyPr/>
          <a:lstStyle/>
          <a:p>
            <a:pPr>
              <a:lnSpc>
                <a:spcPct val="90000"/>
              </a:lnSpc>
            </a:pPr>
            <a:r>
              <a:rPr lang="en-US" dirty="0"/>
              <a:t>Context of Discovery vs. Context of Justification</a:t>
            </a:r>
          </a:p>
        </p:txBody>
      </p:sp>
      <p:sp>
        <p:nvSpPr>
          <p:cNvPr id="1253380" name="Rectangle 4"/>
          <p:cNvSpPr>
            <a:spLocks noGrp="1" noChangeArrowheads="1"/>
          </p:cNvSpPr>
          <p:nvPr>
            <p:ph type="body" idx="1"/>
          </p:nvPr>
        </p:nvSpPr>
        <p:spPr>
          <a:xfrm>
            <a:off x="457200" y="1371600"/>
            <a:ext cx="8458200" cy="5257800"/>
          </a:xfrm>
        </p:spPr>
        <p:txBody>
          <a:bodyPr/>
          <a:lstStyle/>
          <a:p>
            <a:pPr>
              <a:lnSpc>
                <a:spcPct val="90000"/>
              </a:lnSpc>
            </a:pPr>
            <a:r>
              <a:rPr lang="en-US" dirty="0" smtClean="0"/>
              <a:t>New discoveries often come from looking at data, not from testing a priori hypotheses</a:t>
            </a:r>
          </a:p>
          <a:p>
            <a:pPr lvl="1">
              <a:lnSpc>
                <a:spcPct val="90000"/>
              </a:lnSpc>
            </a:pPr>
            <a:r>
              <a:rPr lang="en-US" dirty="0" smtClean="0"/>
              <a:t>Example: Discovery of N2pc, CDA, ERN, N400</a:t>
            </a:r>
          </a:p>
          <a:p>
            <a:pPr>
              <a:lnSpc>
                <a:spcPct val="90000"/>
              </a:lnSpc>
            </a:pPr>
            <a:r>
              <a:rPr lang="en-US" dirty="0" smtClean="0"/>
              <a:t>Early in the research process, you need to look at your data in a million different ways, computing hundreds or thousands of p values with no correction for multiple comparisons</a:t>
            </a:r>
            <a:endParaRPr lang="en-US" dirty="0"/>
          </a:p>
          <a:p>
            <a:pPr lvl="1">
              <a:lnSpc>
                <a:spcPct val="90000"/>
              </a:lnSpc>
            </a:pPr>
            <a:r>
              <a:rPr lang="en-US" dirty="0" smtClean="0"/>
              <a:t>You can advance your career in the short run by publishing the significant results as if they were predicted by a cool theory</a:t>
            </a:r>
          </a:p>
          <a:p>
            <a:pPr lvl="1">
              <a:lnSpc>
                <a:spcPct val="90000"/>
              </a:lnSpc>
            </a:pPr>
            <a:r>
              <a:rPr lang="en-US" dirty="0" smtClean="0"/>
              <a:t>But long-term success arises when other people build on your results, which won’t happen if they are bogus</a:t>
            </a:r>
          </a:p>
          <a:p>
            <a:pPr>
              <a:lnSpc>
                <a:spcPct val="90000"/>
              </a:lnSpc>
            </a:pPr>
            <a:r>
              <a:rPr lang="en-US" dirty="0" smtClean="0"/>
              <a:t>Once you believe you’ve found something, run follow-up experiments to demonstrate (to yourself and the world) that your findings are reliable</a:t>
            </a:r>
            <a:endParaRPr lang="en-US" dirty="0"/>
          </a:p>
        </p:txBody>
      </p:sp>
      <p:sp>
        <p:nvSpPr>
          <p:cNvPr id="6" name="Line 2"/>
          <p:cNvSpPr>
            <a:spLocks noChangeShapeType="1"/>
          </p:cNvSpPr>
          <p:nvPr/>
        </p:nvSpPr>
        <p:spPr bwMode="auto">
          <a:xfrm rot="5400000">
            <a:off x="4572000" y="-2667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Tree>
    <p:extLst>
      <p:ext uri="{BB962C8B-B14F-4D97-AF65-F5344CB8AC3E}">
        <p14:creationId xmlns:p14="http://schemas.microsoft.com/office/powerpoint/2010/main" val="41942485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5338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5338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5338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5338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5338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25338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3380" grpId="0" build="p" bldLvl="2"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5666" name="Line 2"/>
          <p:cNvSpPr>
            <a:spLocks noChangeShapeType="1"/>
          </p:cNvSpPr>
          <p:nvPr/>
        </p:nvSpPr>
        <p:spPr bwMode="auto">
          <a:xfrm rot="5400000">
            <a:off x="4572000" y="-2944813"/>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65667" name="Rectangle 3"/>
          <p:cNvSpPr>
            <a:spLocks noGrp="1" noChangeArrowheads="1"/>
          </p:cNvSpPr>
          <p:nvPr>
            <p:ph type="title"/>
          </p:nvPr>
        </p:nvSpPr>
        <p:spPr>
          <a:xfrm>
            <a:off x="457200" y="0"/>
            <a:ext cx="8229600" cy="1143000"/>
          </a:xfrm>
        </p:spPr>
        <p:txBody>
          <a:bodyPr/>
          <a:lstStyle/>
          <a:p>
            <a:r>
              <a:rPr lang="en-US"/>
              <a:t>Standard Approach</a:t>
            </a:r>
          </a:p>
        </p:txBody>
      </p:sp>
      <p:sp>
        <p:nvSpPr>
          <p:cNvPr id="1265668" name="Rectangle 4"/>
          <p:cNvSpPr>
            <a:spLocks noGrp="1" noChangeArrowheads="1"/>
          </p:cNvSpPr>
          <p:nvPr>
            <p:ph type="body" idx="1"/>
          </p:nvPr>
        </p:nvSpPr>
        <p:spPr>
          <a:xfrm>
            <a:off x="457200" y="1322387"/>
            <a:ext cx="8458200" cy="4597400"/>
          </a:xfrm>
        </p:spPr>
        <p:txBody>
          <a:bodyPr/>
          <a:lstStyle/>
          <a:p>
            <a:pPr>
              <a:lnSpc>
                <a:spcPct val="90000"/>
              </a:lnSpc>
            </a:pPr>
            <a:r>
              <a:rPr lang="en-US" dirty="0"/>
              <a:t>First, collapse across irrelevant factors</a:t>
            </a:r>
            <a:endParaRPr lang="en-US" dirty="0" smtClean="0"/>
          </a:p>
          <a:p>
            <a:pPr lvl="1">
              <a:lnSpc>
                <a:spcPct val="90000"/>
              </a:lnSpc>
            </a:pPr>
            <a:r>
              <a:rPr lang="en-US" dirty="0" smtClean="0"/>
              <a:t>If target and standard are counterbalanced, collapse to avoid physical stimulus differences</a:t>
            </a:r>
          </a:p>
          <a:p>
            <a:pPr lvl="1">
              <a:lnSpc>
                <a:spcPct val="90000"/>
              </a:lnSpc>
            </a:pPr>
            <a:r>
              <a:rPr lang="en-US" dirty="0" smtClean="0"/>
              <a:t>This </a:t>
            </a:r>
            <a:r>
              <a:rPr lang="en-US" dirty="0"/>
              <a:t>reduces number of ANOVA factors</a:t>
            </a:r>
          </a:p>
          <a:p>
            <a:pPr lvl="2">
              <a:lnSpc>
                <a:spcPct val="90000"/>
              </a:lnSpc>
            </a:pPr>
            <a:r>
              <a:rPr lang="en-US" dirty="0"/>
              <a:t>Fewer </a:t>
            </a:r>
            <a:r>
              <a:rPr lang="en-US" dirty="0" smtClean="0"/>
              <a:t>p</a:t>
            </a:r>
            <a:r>
              <a:rPr lang="en-US" dirty="0"/>
              <a:t> </a:t>
            </a:r>
            <a:r>
              <a:rPr lang="en-US" dirty="0" smtClean="0"/>
              <a:t>values</a:t>
            </a:r>
            <a:endParaRPr lang="en-US" dirty="0"/>
          </a:p>
          <a:p>
            <a:pPr lvl="2">
              <a:lnSpc>
                <a:spcPct val="90000"/>
              </a:lnSpc>
            </a:pPr>
            <a:r>
              <a:rPr lang="en-US" dirty="0"/>
              <a:t>Fewer spurious interactions</a:t>
            </a:r>
          </a:p>
          <a:p>
            <a:pPr lvl="2">
              <a:lnSpc>
                <a:spcPct val="90000"/>
              </a:lnSpc>
            </a:pPr>
            <a:r>
              <a:rPr lang="en-US" dirty="0"/>
              <a:t>Smaller </a:t>
            </a:r>
            <a:r>
              <a:rPr lang="en-US" dirty="0" err="1"/>
              <a:t>experimentwise</a:t>
            </a:r>
            <a:r>
              <a:rPr lang="en-US" dirty="0"/>
              <a:t> error</a:t>
            </a:r>
          </a:p>
          <a:p>
            <a:pPr>
              <a:lnSpc>
                <a:spcPct val="90000"/>
              </a:lnSpc>
            </a:pPr>
            <a:r>
              <a:rPr lang="en-US" dirty="0" smtClean="0"/>
              <a:t>Measure amplitude and/or latency from each subject in each remaining condition</a:t>
            </a:r>
          </a:p>
          <a:p>
            <a:pPr>
              <a:lnSpc>
                <a:spcPct val="90000"/>
              </a:lnSpc>
            </a:pPr>
            <a:r>
              <a:rPr lang="en-US" dirty="0" smtClean="0"/>
              <a:t>Do separate ANOVAs </a:t>
            </a:r>
            <a:r>
              <a:rPr lang="en-US" dirty="0"/>
              <a:t>for </a:t>
            </a:r>
            <a:r>
              <a:rPr lang="en-US" dirty="0" smtClean="0"/>
              <a:t>amplitude and latency of each key component</a:t>
            </a:r>
            <a:endParaRPr lang="en-US" dirty="0"/>
          </a:p>
          <a:p>
            <a:pPr lvl="1">
              <a:lnSpc>
                <a:spcPct val="90000"/>
              </a:lnSpc>
            </a:pPr>
            <a:r>
              <a:rPr lang="en-US" dirty="0" smtClean="0"/>
              <a:t>When possible, have a single ANOVA as your primary analysis to reduce experimentwise error</a:t>
            </a:r>
            <a:endParaRPr lang="en-US" dirty="0"/>
          </a:p>
        </p:txBody>
      </p:sp>
    </p:spTree>
    <p:extLst>
      <p:ext uri="{BB962C8B-B14F-4D97-AF65-F5344CB8AC3E}">
        <p14:creationId xmlns:p14="http://schemas.microsoft.com/office/powerpoint/2010/main" val="20261106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6566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6566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65668">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65668">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65668">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65668">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65668">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65668">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656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566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7714" name="Line 2"/>
          <p:cNvSpPr>
            <a:spLocks noChangeShapeType="1"/>
          </p:cNvSpPr>
          <p:nvPr/>
        </p:nvSpPr>
        <p:spPr bwMode="auto">
          <a:xfrm rot="5400000">
            <a:off x="4572000" y="-2921000"/>
            <a:ext cx="0" cy="7924800"/>
          </a:xfrm>
          <a:prstGeom prst="line">
            <a:avLst/>
          </a:prstGeom>
          <a:noFill/>
          <a:ln w="28575" cap="sq">
            <a:solidFill>
              <a:srgbClr val="FF0000"/>
            </a:solidFill>
            <a:round/>
            <a:headEnd type="none" w="sm" len="sm"/>
            <a:tailEnd type="none" w="sm" len="sm"/>
          </a:ln>
          <a:effectLst/>
        </p:spPr>
        <p:txBody>
          <a:bodyPr wrap="none" anchor="ctr">
            <a:prstTxWarp prst="textNoShape">
              <a:avLst/>
            </a:prstTxWarp>
          </a:bodyPr>
          <a:lstStyle/>
          <a:p>
            <a:endParaRPr lang="en-US"/>
          </a:p>
        </p:txBody>
      </p:sp>
      <p:sp>
        <p:nvSpPr>
          <p:cNvPr id="1267715" name="Rectangle 3"/>
          <p:cNvSpPr>
            <a:spLocks noGrp="1" noChangeArrowheads="1"/>
          </p:cNvSpPr>
          <p:nvPr>
            <p:ph type="title"/>
          </p:nvPr>
        </p:nvSpPr>
        <p:spPr>
          <a:xfrm>
            <a:off x="457200" y="23813"/>
            <a:ext cx="8229600" cy="1143000"/>
          </a:xfrm>
        </p:spPr>
        <p:txBody>
          <a:bodyPr/>
          <a:lstStyle/>
          <a:p>
            <a:r>
              <a:rPr lang="en-US"/>
              <a:t>Standard Approach</a:t>
            </a:r>
          </a:p>
        </p:txBody>
      </p:sp>
      <p:sp>
        <p:nvSpPr>
          <p:cNvPr id="1267716" name="Rectangle 4"/>
          <p:cNvSpPr>
            <a:spLocks noGrp="1" noChangeArrowheads="1"/>
          </p:cNvSpPr>
          <p:nvPr>
            <p:ph type="body" idx="1"/>
          </p:nvPr>
        </p:nvSpPr>
        <p:spPr>
          <a:xfrm>
            <a:off x="457200" y="1346200"/>
            <a:ext cx="8458200" cy="4978400"/>
          </a:xfrm>
        </p:spPr>
        <p:txBody>
          <a:bodyPr/>
          <a:lstStyle/>
          <a:p>
            <a:pPr>
              <a:lnSpc>
                <a:spcPct val="90000"/>
              </a:lnSpc>
            </a:pPr>
            <a:r>
              <a:rPr lang="en-US" dirty="0"/>
              <a:t>Use electrodes at which component is present</a:t>
            </a:r>
          </a:p>
          <a:p>
            <a:pPr lvl="1">
              <a:lnSpc>
                <a:spcPct val="90000"/>
              </a:lnSpc>
            </a:pPr>
            <a:r>
              <a:rPr lang="en-US" dirty="0"/>
              <a:t>Otherwise your effect may get swamped by noise at other electrodes</a:t>
            </a:r>
          </a:p>
          <a:p>
            <a:pPr lvl="1">
              <a:lnSpc>
                <a:spcPct val="90000"/>
              </a:lnSpc>
            </a:pPr>
            <a:r>
              <a:rPr lang="en-US" dirty="0"/>
              <a:t>Interaction with electrode site has low power</a:t>
            </a:r>
          </a:p>
          <a:p>
            <a:pPr>
              <a:lnSpc>
                <a:spcPct val="90000"/>
              </a:lnSpc>
            </a:pPr>
            <a:r>
              <a:rPr lang="en-US" dirty="0"/>
              <a:t>Electrode site is usually two factors</a:t>
            </a:r>
            <a:endParaRPr lang="en-US" dirty="0" smtClean="0"/>
          </a:p>
          <a:p>
            <a:pPr lvl="1">
              <a:lnSpc>
                <a:spcPct val="90000"/>
              </a:lnSpc>
            </a:pPr>
            <a:r>
              <a:rPr lang="en-US" dirty="0" smtClean="0"/>
              <a:t>Anterior-posterior and Left</a:t>
            </a:r>
            <a:r>
              <a:rPr lang="en-US" dirty="0"/>
              <a:t>-middle-</a:t>
            </a:r>
            <a:r>
              <a:rPr lang="en-US" dirty="0" smtClean="0"/>
              <a:t>right</a:t>
            </a:r>
          </a:p>
          <a:p>
            <a:pPr lvl="1">
              <a:lnSpc>
                <a:spcPct val="90000"/>
              </a:lnSpc>
            </a:pPr>
            <a:r>
              <a:rPr lang="en-US" dirty="0" smtClean="0"/>
              <a:t>But this increases # of factors</a:t>
            </a:r>
          </a:p>
          <a:p>
            <a:pPr>
              <a:lnSpc>
                <a:spcPct val="90000"/>
              </a:lnSpc>
            </a:pPr>
            <a:r>
              <a:rPr lang="en-US" dirty="0" smtClean="0"/>
              <a:t>Use clusters if you have lots of electrodes</a:t>
            </a:r>
          </a:p>
          <a:p>
            <a:pPr lvl="1">
              <a:lnSpc>
                <a:spcPct val="90000"/>
              </a:lnSpc>
            </a:pPr>
            <a:r>
              <a:rPr lang="en-US" dirty="0" smtClean="0"/>
              <a:t>Averaging across electrodes may reduce measurement error</a:t>
            </a:r>
          </a:p>
          <a:p>
            <a:pPr lvl="1">
              <a:lnSpc>
                <a:spcPct val="90000"/>
              </a:lnSpc>
            </a:pPr>
            <a:r>
              <a:rPr lang="en-US" dirty="0" smtClean="0"/>
              <a:t>Average waveforms across sites first, then measure amplitudes/latencies (for nonlinear measures, </a:t>
            </a:r>
            <a:r>
              <a:rPr lang="en-US" smtClean="0"/>
              <a:t>like peaks)</a:t>
            </a:r>
            <a:endParaRPr lang="en-US" dirty="0" smtClean="0"/>
          </a:p>
          <a:p>
            <a:pPr lvl="1">
              <a:lnSpc>
                <a:spcPct val="90000"/>
              </a:lnSpc>
            </a:pPr>
            <a:r>
              <a:rPr lang="en-US" dirty="0" smtClean="0"/>
              <a:t>May use a single cluster to minimize # of factors</a:t>
            </a:r>
          </a:p>
        </p:txBody>
      </p:sp>
    </p:spTree>
    <p:extLst>
      <p:ext uri="{BB962C8B-B14F-4D97-AF65-F5344CB8AC3E}">
        <p14:creationId xmlns:p14="http://schemas.microsoft.com/office/powerpoint/2010/main" val="13905820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67716">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267716">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26771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67716">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267716">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267716">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26771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7716" grpId="0" build="p" autoUpdateAnimBg="0"/>
    </p:bldLst>
  </p:timing>
</p:sld>
</file>

<file path=ppt/theme/theme1.xml><?xml version="1.0" encoding="utf-8"?>
<a:theme xmlns:a="http://schemas.openxmlformats.org/drawingml/2006/main" name="Balance">
  <a:themeElements>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fontScheme name="Balance">
      <a:majorFont>
        <a:latin typeface="Geneva"/>
        <a:ea typeface=""/>
        <a:cs typeface=""/>
      </a:majorFont>
      <a:minorFont>
        <a:latin typeface="Genev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Geneva" pitchFamily="-112" charset="0"/>
          </a:defRPr>
        </a:defPPr>
      </a:lstStyle>
    </a:spDef>
    <a:ln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Geneva" pitchFamily="-112" charset="0"/>
          </a:defRPr>
        </a:defPPr>
      </a:lstStyle>
    </a:lnDef>
  </a:objectDefaults>
  <a:extraClrSchemeLst>
    <a:extraClrScheme>
      <a:clrScheme name="Balance 1">
        <a:dk1>
          <a:srgbClr val="663300"/>
        </a:dk1>
        <a:lt1>
          <a:srgbClr val="FFFFFF"/>
        </a:lt1>
        <a:dk2>
          <a:srgbClr val="996600"/>
        </a:dk2>
        <a:lt2>
          <a:srgbClr val="DBBD71"/>
        </a:lt2>
        <a:accent1>
          <a:srgbClr val="3C2800"/>
        </a:accent1>
        <a:accent2>
          <a:srgbClr val="808000"/>
        </a:accent2>
        <a:accent3>
          <a:srgbClr val="CAB8AA"/>
        </a:accent3>
        <a:accent4>
          <a:srgbClr val="DADADA"/>
        </a:accent4>
        <a:accent5>
          <a:srgbClr val="AFACAA"/>
        </a:accent5>
        <a:accent6>
          <a:srgbClr val="737300"/>
        </a:accent6>
        <a:hlink>
          <a:srgbClr val="FF9900"/>
        </a:hlink>
        <a:folHlink>
          <a:srgbClr val="CCA500"/>
        </a:folHlink>
      </a:clrScheme>
      <a:clrMap bg1="dk2" tx1="lt1" bg2="dk1" tx2="lt2" accent1="accent1" accent2="accent2" accent3="accent3" accent4="accent4" accent5="accent5" accent6="accent6" hlink="hlink" folHlink="folHlink"/>
    </a:extraClrScheme>
    <a:extraClrScheme>
      <a:clrScheme name="Balance 2">
        <a:dk1>
          <a:srgbClr val="660000"/>
        </a:dk1>
        <a:lt1>
          <a:srgbClr val="FFFFFF"/>
        </a:lt1>
        <a:dk2>
          <a:srgbClr val="800000"/>
        </a:dk2>
        <a:lt2>
          <a:srgbClr val="FFFFCC"/>
        </a:lt2>
        <a:accent1>
          <a:srgbClr val="400000"/>
        </a:accent1>
        <a:accent2>
          <a:srgbClr val="BE7960"/>
        </a:accent2>
        <a:accent3>
          <a:srgbClr val="C0AAAA"/>
        </a:accent3>
        <a:accent4>
          <a:srgbClr val="DADADA"/>
        </a:accent4>
        <a:accent5>
          <a:srgbClr val="AFAAAA"/>
        </a:accent5>
        <a:accent6>
          <a:srgbClr val="AC6D56"/>
        </a:accent6>
        <a:hlink>
          <a:srgbClr val="FFFF99"/>
        </a:hlink>
        <a:folHlink>
          <a:srgbClr val="E5B325"/>
        </a:folHlink>
      </a:clrScheme>
      <a:clrMap bg1="dk2" tx1="lt1" bg2="dk1" tx2="lt2" accent1="accent1" accent2="accent2" accent3="accent3" accent4="accent4" accent5="accent5" accent6="accent6" hlink="hlink" folHlink="folHlink"/>
    </a:extraClrScheme>
    <a:extraClrScheme>
      <a:clrScheme name="Balance 3">
        <a:dk1>
          <a:srgbClr val="003300"/>
        </a:dk1>
        <a:lt1>
          <a:srgbClr val="FFFFFF"/>
        </a:lt1>
        <a:dk2>
          <a:srgbClr val="4D6A2A"/>
        </a:dk2>
        <a:lt2>
          <a:srgbClr val="CCFF99"/>
        </a:lt2>
        <a:accent1>
          <a:srgbClr val="2EB62E"/>
        </a:accent1>
        <a:accent2>
          <a:srgbClr val="527C3A"/>
        </a:accent2>
        <a:accent3>
          <a:srgbClr val="B2B9AC"/>
        </a:accent3>
        <a:accent4>
          <a:srgbClr val="DADADA"/>
        </a:accent4>
        <a:accent5>
          <a:srgbClr val="ADD7AD"/>
        </a:accent5>
        <a:accent6>
          <a:srgbClr val="497034"/>
        </a:accent6>
        <a:hlink>
          <a:srgbClr val="DDD800"/>
        </a:hlink>
        <a:folHlink>
          <a:srgbClr val="009999"/>
        </a:folHlink>
      </a:clrScheme>
      <a:clrMap bg1="dk2" tx1="lt1" bg2="dk1" tx2="lt2" accent1="accent1" accent2="accent2" accent3="accent3" accent4="accent4" accent5="accent5" accent6="accent6" hlink="hlink" folHlink="folHlink"/>
    </a:extraClrScheme>
    <a:extraClrScheme>
      <a:clrScheme name="Balance 4">
        <a:dk1>
          <a:srgbClr val="005A58"/>
        </a:dk1>
        <a:lt1>
          <a:srgbClr val="FFFFFF"/>
        </a:lt1>
        <a:dk2>
          <a:srgbClr val="00716E"/>
        </a:dk2>
        <a:lt2>
          <a:srgbClr val="FFFF99"/>
        </a:lt2>
        <a:accent1>
          <a:srgbClr val="00403E"/>
        </a:accent1>
        <a:accent2>
          <a:srgbClr val="6D6FC7"/>
        </a:accent2>
        <a:accent3>
          <a:srgbClr val="AABBBA"/>
        </a:accent3>
        <a:accent4>
          <a:srgbClr val="DADADA"/>
        </a:accent4>
        <a:accent5>
          <a:srgbClr val="AAAFAF"/>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alance 5">
        <a:dk1>
          <a:srgbClr val="003366"/>
        </a:dk1>
        <a:lt1>
          <a:srgbClr val="FFFFFF"/>
        </a:lt1>
        <a:dk2>
          <a:srgbClr val="2B5481"/>
        </a:dk2>
        <a:lt2>
          <a:srgbClr val="E5FFFF"/>
        </a:lt2>
        <a:accent1>
          <a:srgbClr val="336699"/>
        </a:accent1>
        <a:accent2>
          <a:srgbClr val="00B000"/>
        </a:accent2>
        <a:accent3>
          <a:srgbClr val="ACB3C1"/>
        </a:accent3>
        <a:accent4>
          <a:srgbClr val="DADADA"/>
        </a:accent4>
        <a:accent5>
          <a:srgbClr val="ADB8CA"/>
        </a:accent5>
        <a:accent6>
          <a:srgbClr val="009F00"/>
        </a:accent6>
        <a:hlink>
          <a:srgbClr val="00CCFF"/>
        </a:hlink>
        <a:folHlink>
          <a:srgbClr val="B5FFFB"/>
        </a:folHlink>
      </a:clrScheme>
      <a:clrMap bg1="dk2" tx1="lt1" bg2="dk1" tx2="lt2" accent1="accent1" accent2="accent2" accent3="accent3" accent4="accent4" accent5="accent5" accent6="accent6" hlink="hlink" folHlink="folHlink"/>
    </a:extraClrScheme>
    <a:extraClrScheme>
      <a:clrScheme name="Balance 6">
        <a:dk1>
          <a:srgbClr val="2F2D25"/>
        </a:dk1>
        <a:lt1>
          <a:srgbClr val="FFFFFF"/>
        </a:lt1>
        <a:dk2>
          <a:srgbClr val="656151"/>
        </a:dk2>
        <a:lt2>
          <a:srgbClr val="FFFFCC"/>
        </a:lt2>
        <a:accent1>
          <a:srgbClr val="818173"/>
        </a:accent1>
        <a:accent2>
          <a:srgbClr val="809EA8"/>
        </a:accent2>
        <a:accent3>
          <a:srgbClr val="B8B7B3"/>
        </a:accent3>
        <a:accent4>
          <a:srgbClr val="DADADA"/>
        </a:accent4>
        <a:accent5>
          <a:srgbClr val="C1C1BC"/>
        </a:accent5>
        <a:accent6>
          <a:srgbClr val="738F98"/>
        </a:accent6>
        <a:hlink>
          <a:srgbClr val="E2C86A"/>
        </a:hlink>
        <a:folHlink>
          <a:srgbClr val="B7B6A3"/>
        </a:folHlink>
      </a:clrScheme>
      <a:clrMap bg1="dk2" tx1="lt1" bg2="dk1" tx2="lt2" accent1="accent1" accent2="accent2" accent3="accent3" accent4="accent4" accent5="accent5" accent6="accent6" hlink="hlink" folHlink="folHlink"/>
    </a:extraClrScheme>
    <a:extraClrScheme>
      <a:clrScheme name="Balance 7">
        <a:dk1>
          <a:srgbClr val="B4AF80"/>
        </a:dk1>
        <a:lt1>
          <a:srgbClr val="FFFFFF"/>
        </a:lt1>
        <a:dk2>
          <a:srgbClr val="C8C6A2"/>
        </a:dk2>
        <a:lt2>
          <a:srgbClr val="827F4C"/>
        </a:lt2>
        <a:accent1>
          <a:srgbClr val="7C784E"/>
        </a:accent1>
        <a:accent2>
          <a:srgbClr val="A2A4AC"/>
        </a:accent2>
        <a:accent3>
          <a:srgbClr val="E0DFCE"/>
        </a:accent3>
        <a:accent4>
          <a:srgbClr val="DADADA"/>
        </a:accent4>
        <a:accent5>
          <a:srgbClr val="BFBEB2"/>
        </a:accent5>
        <a:accent6>
          <a:srgbClr val="92949B"/>
        </a:accent6>
        <a:hlink>
          <a:srgbClr val="33CCCC"/>
        </a:hlink>
        <a:folHlink>
          <a:srgbClr val="009999"/>
        </a:folHlink>
      </a:clrScheme>
      <a:clrMap bg1="dk2" tx1="lt1" bg2="dk1" tx2="lt2" accent1="accent1" accent2="accent2" accent3="accent3" accent4="accent4" accent5="accent5" accent6="accent6" hlink="hlink" folHlink="folHlink"/>
    </a:extraClrScheme>
    <a:extraClrScheme>
      <a:clrScheme name="Balance 8">
        <a:dk1>
          <a:srgbClr val="000000"/>
        </a:dk1>
        <a:lt1>
          <a:srgbClr val="DDDDDD"/>
        </a:lt1>
        <a:dk2>
          <a:srgbClr val="000000"/>
        </a:dk2>
        <a:lt2>
          <a:srgbClr val="B8B7D1"/>
        </a:lt2>
        <a:accent1>
          <a:srgbClr val="F1F0F4"/>
        </a:accent1>
        <a:accent2>
          <a:srgbClr val="C1BCFC"/>
        </a:accent2>
        <a:accent3>
          <a:srgbClr val="EBEBEB"/>
        </a:accent3>
        <a:accent4>
          <a:srgbClr val="000000"/>
        </a:accent4>
        <a:accent5>
          <a:srgbClr val="F7F6F8"/>
        </a:accent5>
        <a:accent6>
          <a:srgbClr val="AFAAE4"/>
        </a:accent6>
        <a:hlink>
          <a:srgbClr val="5454C6"/>
        </a:hlink>
        <a:folHlink>
          <a:srgbClr val="6A6F86"/>
        </a:folHlink>
      </a:clrScheme>
      <a:clrMap bg1="lt1" tx1="dk1" bg2="lt2" tx2="dk2" accent1="accent1" accent2="accent2" accent3="accent3" accent4="accent4" accent5="accent5" accent6="accent6" hlink="hlink" folHlink="folHlink"/>
    </a:extraClrScheme>
    <a:extraClrScheme>
      <a:clrScheme name="Balance 9">
        <a:dk1>
          <a:srgbClr val="000000"/>
        </a:dk1>
        <a:lt1>
          <a:srgbClr val="FFFFFF"/>
        </a:lt1>
        <a:dk2>
          <a:srgbClr val="00A29E"/>
        </a:dk2>
        <a:lt2>
          <a:srgbClr val="CBCBCB"/>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clrMap bg1="lt1" tx1="dk1" bg2="lt2" tx2="dk2" accent1="accent1" accent2="accent2" accent3="accent3" accent4="accent4" accent5="accent5" accent6="accent6" hlink="hlink" folHlink="folHlink"/>
    </a:extraClrScheme>
    <a:extraClrScheme>
      <a:clrScheme name="Balance 10">
        <a:dk1>
          <a:srgbClr val="000000"/>
        </a:dk1>
        <a:lt1>
          <a:srgbClr val="FFFFFF"/>
        </a:lt1>
        <a:dk2>
          <a:srgbClr val="000000"/>
        </a:dk2>
        <a:lt2>
          <a:srgbClr val="B8B8B8"/>
        </a:lt2>
        <a:accent1>
          <a:srgbClr val="E5E5FF"/>
        </a:accent1>
        <a:accent2>
          <a:srgbClr val="79CD6B"/>
        </a:accent2>
        <a:accent3>
          <a:srgbClr val="FFFFFF"/>
        </a:accent3>
        <a:accent4>
          <a:srgbClr val="000000"/>
        </a:accent4>
        <a:accent5>
          <a:srgbClr val="F0F0FF"/>
        </a:accent5>
        <a:accent6>
          <a:srgbClr val="6DBA60"/>
        </a:accent6>
        <a:hlink>
          <a:srgbClr val="4477DE"/>
        </a:hlink>
        <a:folHlink>
          <a:srgbClr val="65498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22449</TotalTime>
  <Words>6603</Words>
  <Application>Microsoft Macintosh PowerPoint</Application>
  <PresentationFormat>On-screen Show (4:3)</PresentationFormat>
  <Paragraphs>693</Paragraphs>
  <Slides>56</Slides>
  <Notes>56</Notes>
  <HiddenSlides>0</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Balance</vt:lpstr>
      <vt:lpstr>The ERP Boot Camp</vt:lpstr>
      <vt:lpstr>Lecture Overview</vt:lpstr>
      <vt:lpstr>Some Terminology</vt:lpstr>
      <vt:lpstr>Some Terminology</vt:lpstr>
      <vt:lpstr>Truth vs. Statistical Significance</vt:lpstr>
      <vt:lpstr>The World’s Best Statistic</vt:lpstr>
      <vt:lpstr>Context of Discovery vs. Context of Justification</vt:lpstr>
      <vt:lpstr>Standard Approach</vt:lpstr>
      <vt:lpstr>Standard Approach</vt:lpstr>
      <vt:lpstr>Electrode Interactions</vt:lpstr>
      <vt:lpstr>Electrode Interactions</vt:lpstr>
      <vt:lpstr>Electrode Interactions</vt:lpstr>
      <vt:lpstr>Heterogeneity of Covariance</vt:lpstr>
      <vt:lpstr>Heterogeneity of Covariance</vt:lpstr>
      <vt:lpstr>Heterogeneity of Covariance</vt:lpstr>
      <vt:lpstr>Jackknife Approach</vt:lpstr>
      <vt:lpstr>Jackknife Approach</vt:lpstr>
      <vt:lpstr>Jackknife Approach</vt:lpstr>
      <vt:lpstr>Jackknife Approach</vt:lpstr>
      <vt:lpstr>Jackknife Approach</vt:lpstr>
      <vt:lpstr>Jackknife Approach</vt:lpstr>
      <vt:lpstr>Problem of Multiple Comparisons</vt:lpstr>
      <vt:lpstr>PowerPoint Presentation</vt:lpstr>
      <vt:lpstr>PowerPoint Presentation</vt:lpstr>
      <vt:lpstr>Multiple Implicit Comparisons</vt:lpstr>
      <vt:lpstr>An Example</vt:lpstr>
      <vt:lpstr>Simulated Standards &amp; Targets</vt:lpstr>
      <vt:lpstr>Simulated Standards &amp; Targets</vt:lpstr>
      <vt:lpstr>Hints for Detecting Bogus Effects</vt:lpstr>
      <vt:lpstr>Choosing Time Windows</vt:lpstr>
      <vt:lpstr>Signed Area</vt:lpstr>
      <vt:lpstr>The Permutation Approach</vt:lpstr>
      <vt:lpstr>Choosing Time Windows</vt:lpstr>
      <vt:lpstr>Example: Consecutive Time windows for N2ac</vt:lpstr>
      <vt:lpstr>Example: Consecutive Time windows for N2ac</vt:lpstr>
      <vt:lpstr>Choosing Time Windows</vt:lpstr>
      <vt:lpstr>Choosing Electrode Sites</vt:lpstr>
      <vt:lpstr>The Mass Univariate Approach</vt:lpstr>
      <vt:lpstr>Example Experiment</vt:lpstr>
      <vt:lpstr>Rare Minus Frequent t Values</vt:lpstr>
      <vt:lpstr>Rare Minus Frequent t Values</vt:lpstr>
      <vt:lpstr>Rare Minus Frequent t Values</vt:lpstr>
      <vt:lpstr>Rare Minus Frequent t Values</vt:lpstr>
      <vt:lpstr>Looking for Clusters</vt:lpstr>
      <vt:lpstr>Permutation Example</vt:lpstr>
      <vt:lpstr>Permutation Example</vt:lpstr>
      <vt:lpstr>Permutation Example</vt:lpstr>
      <vt:lpstr>Permutation Example</vt:lpstr>
      <vt:lpstr>Looking for Clusters</vt:lpstr>
      <vt:lpstr>Permutations and Cluster Mass</vt:lpstr>
      <vt:lpstr>Permutations and Cluster Mass</vt:lpstr>
      <vt:lpstr>Permutations and Cluster Mass</vt:lpstr>
      <vt:lpstr>Permutations and Cluster Mass</vt:lpstr>
      <vt:lpstr>Which Clusters Were Significant?</vt:lpstr>
      <vt:lpstr>Making it Faster</vt:lpstr>
      <vt:lpstr>PowerPoint Presentation</vt:lpstr>
    </vt:vector>
  </TitlesOfParts>
  <Company>University of Iowa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ERP Boot Camp Lecture #9</dc:title>
  <cp:lastModifiedBy>Steve Luck</cp:lastModifiedBy>
  <cp:revision>699</cp:revision>
  <cp:lastPrinted>2011-06-20T21:04:30Z</cp:lastPrinted>
  <dcterms:created xsi:type="dcterms:W3CDTF">2011-11-10T20:03:11Z</dcterms:created>
  <dcterms:modified xsi:type="dcterms:W3CDTF">2015-07-23T17:34:18Z</dcterms:modified>
</cp:coreProperties>
</file>